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58000" cy="9144000"/>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20" d="100"/>
          <a:sy n="20" d="100"/>
        </p:scale>
        <p:origin x="-1296" y="2478"/>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573E2-115A-4588-832E-76E75E1E82E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123843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573E2-115A-4588-832E-76E75E1E82E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311120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4782" y="10901365"/>
            <a:ext cx="25833229" cy="2322490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3847" y="10901365"/>
            <a:ext cx="76970870" cy="232249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573E2-115A-4588-832E-76E75E1E82E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400185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573E2-115A-4588-832E-76E75E1E82E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223342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smtClean="0"/>
              <a:t>Click to edit Master title style</a:t>
            </a:r>
            <a:endParaRPr lang="en-US"/>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573E2-115A-4588-832E-76E75E1E82E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30055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573E2-115A-4588-832E-76E75E1E82E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168609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203" y="1730219"/>
            <a:ext cx="29163645"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573E2-115A-4588-832E-76E75E1E82EC}" type="datetimeFigureOut">
              <a:rPr lang="en-US" smtClean="0"/>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387477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573E2-115A-4588-832E-76E75E1E82EC}"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66280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573E2-115A-4588-832E-76E75E1E82EC}" type="datetimeFigureOut">
              <a:rPr lang="en-US" smtClean="0"/>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45785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smtClean="0"/>
              <a:t>Click to edit Master title style</a:t>
            </a:r>
            <a:endParaRPr lang="en-US"/>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573E2-115A-4588-832E-76E75E1E82E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394122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smtClean="0"/>
              <a:t>Click to edit Master title style</a:t>
            </a:r>
            <a:endParaRPr lang="en-US"/>
          </a:p>
        </p:txBody>
      </p:sp>
      <p:sp>
        <p:nvSpPr>
          <p:cNvPr id="3" name="Picture Placeholder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US"/>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573E2-115A-4588-832E-76E75E1E82E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EF78-D428-4E23-806C-7831BBC0A0F7}" type="slidenum">
              <a:rPr lang="en-US" smtClean="0"/>
              <a:t>‹#›</a:t>
            </a:fld>
            <a:endParaRPr lang="en-US"/>
          </a:p>
        </p:txBody>
      </p:sp>
    </p:spTree>
    <p:extLst>
      <p:ext uri="{BB962C8B-B14F-4D97-AF65-F5344CB8AC3E}">
        <p14:creationId xmlns:p14="http://schemas.microsoft.com/office/powerpoint/2010/main" val="365343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E15573E2-115A-4588-832E-76E75E1E82EC}" type="datetimeFigureOut">
              <a:rPr lang="en-US" smtClean="0"/>
              <a:t>7/7/2014</a:t>
            </a:fld>
            <a:endParaRPr lang="en-US"/>
          </a:p>
        </p:txBody>
      </p:sp>
      <p:sp>
        <p:nvSpPr>
          <p:cNvPr id="5" name="Footer Placeholder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39A4EF78-D428-4E23-806C-7831BBC0A0F7}" type="slidenum">
              <a:rPr lang="en-US" smtClean="0"/>
              <a:t>‹#›</a:t>
            </a:fld>
            <a:endParaRPr lang="en-US"/>
          </a:p>
        </p:txBody>
      </p:sp>
    </p:spTree>
    <p:extLst>
      <p:ext uri="{BB962C8B-B14F-4D97-AF65-F5344CB8AC3E}">
        <p14:creationId xmlns:p14="http://schemas.microsoft.com/office/powerpoint/2010/main" val="199038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be/url?sa=i&amp;rct=j&amp;q=&amp;esrc=s&amp;source=images&amp;cd=&amp;cad=rja&amp;uact=8&amp;docid=Vl24xu2UswuxBM&amp;tbnid=dLRNoPCqy_oDRM:&amp;ved=0CAUQjRw&amp;url=http://www.unedernierepourlaroute.com/npds/article.php?sid%3D942&amp;ei=GYqaU4rCCMf2O4nrgZAJ&amp;bvm=bv.68911936,d.ZWU&amp;psig=AFQjCNHYV0NhJkqat8_mS5uZ8gBIgt0htw&amp;ust=1402723035352751" TargetMode="External"/><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ounded Rectangle 17"/>
          <p:cNvSpPr/>
          <p:nvPr/>
        </p:nvSpPr>
        <p:spPr>
          <a:xfrm>
            <a:off x="20694597" y="29595588"/>
            <a:ext cx="9942256" cy="766591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ounded Rectangle 11"/>
          <p:cNvSpPr/>
          <p:nvPr/>
        </p:nvSpPr>
        <p:spPr>
          <a:xfrm>
            <a:off x="6947964" y="720380"/>
            <a:ext cx="18508123" cy="54488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6"/>
          <p:cNvSpPr/>
          <p:nvPr/>
        </p:nvSpPr>
        <p:spPr>
          <a:xfrm>
            <a:off x="7339575" y="1340293"/>
            <a:ext cx="17724900" cy="468736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pPr lvl="0" algn="ctr"/>
            <a:r>
              <a:rPr lang="en-US" sz="6000" b="1" dirty="0">
                <a:solidFill>
                  <a:schemeClr val="bg1"/>
                </a:solidFill>
              </a:rPr>
              <a:t>Joint meeting of the GPTCM Research Association, the TCM Specialty Committee of the </a:t>
            </a:r>
            <a:r>
              <a:rPr lang="en-US" sz="6000" b="1" dirty="0" smtClean="0">
                <a:solidFill>
                  <a:schemeClr val="bg1"/>
                </a:solidFill>
              </a:rPr>
              <a:t>WFCMS </a:t>
            </a:r>
            <a:r>
              <a:rPr lang="en-US" sz="6000" b="1" dirty="0">
                <a:solidFill>
                  <a:schemeClr val="bg1"/>
                </a:solidFill>
              </a:rPr>
              <a:t>and the TCM Pharmaceutical Analysis Specialty Committee of the </a:t>
            </a:r>
            <a:r>
              <a:rPr lang="en-US" sz="6000" b="1" dirty="0" smtClean="0">
                <a:solidFill>
                  <a:schemeClr val="bg1"/>
                </a:solidFill>
              </a:rPr>
              <a:t>WFCMS</a:t>
            </a:r>
            <a:r>
              <a:rPr lang="en-US" sz="6000" b="1" baseline="0" dirty="0" smtClean="0">
                <a:solidFill>
                  <a:schemeClr val="bg1"/>
                </a:solidFill>
              </a:rPr>
              <a:t/>
            </a:r>
            <a:br>
              <a:rPr lang="en-US" sz="6000" b="1" baseline="0" dirty="0" smtClean="0">
                <a:solidFill>
                  <a:schemeClr val="bg1"/>
                </a:solidFill>
              </a:rPr>
            </a:br>
            <a:r>
              <a:rPr lang="en-US" sz="6000" b="1" baseline="0" dirty="0" smtClean="0">
                <a:solidFill>
                  <a:schemeClr val="bg1"/>
                </a:solidFill>
              </a:rPr>
              <a:t>July 2015, Mons, Belgium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1357" y="38008852"/>
            <a:ext cx="6768000" cy="1758914"/>
          </a:xfrm>
          <a:prstGeom prst="rect">
            <a:avLst/>
          </a:prstGeom>
        </p:spPr>
      </p:pic>
      <p:pic>
        <p:nvPicPr>
          <p:cNvPr id="10" name="Image 16" descr="ulbgiggrand"/>
          <p:cNvPicPr/>
          <p:nvPr/>
        </p:nvPicPr>
        <p:blipFill>
          <a:blip r:embed="rId3" cstate="print"/>
          <a:srcRect/>
          <a:stretch>
            <a:fillRect/>
          </a:stretch>
        </p:blipFill>
        <p:spPr bwMode="auto">
          <a:xfrm>
            <a:off x="24866807" y="40359591"/>
            <a:ext cx="2335510" cy="2298809"/>
          </a:xfrm>
          <a:prstGeom prst="rect">
            <a:avLst/>
          </a:prstGeom>
          <a:noFill/>
          <a:ln w="9525">
            <a:noFill/>
            <a:miter lim="800000"/>
            <a:headEnd/>
            <a:tailEnd/>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06" y="1000199"/>
            <a:ext cx="4356977" cy="4356977"/>
          </a:xfrm>
          <a:prstGeom prst="rect">
            <a:avLst/>
          </a:prstGeom>
        </p:spPr>
      </p:pic>
      <p:sp>
        <p:nvSpPr>
          <p:cNvPr id="13" name="Rectangle 12"/>
          <p:cNvSpPr/>
          <p:nvPr/>
        </p:nvSpPr>
        <p:spPr>
          <a:xfrm>
            <a:off x="936329" y="8209212"/>
            <a:ext cx="30424835" cy="8309967"/>
          </a:xfrm>
          <a:prstGeom prst="rect">
            <a:avLst/>
          </a:prstGeom>
        </p:spPr>
        <p:txBody>
          <a:bodyPr wrap="square">
            <a:spAutoFit/>
          </a:bodyPr>
          <a:lstStyle/>
          <a:p>
            <a:pPr algn="just"/>
            <a:r>
              <a:rPr lang="en-US" sz="4800" b="1" u="sng"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rPr>
              <a:t>Invitation to the </a:t>
            </a:r>
            <a:r>
              <a:rPr lang="en-US" sz="4800" b="1" u="sng"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rPr>
              <a:t>Joint meeting of the GPTCM Research Association, the TCM Specialty Committee of the </a:t>
            </a:r>
            <a:r>
              <a:rPr lang="en-US" sz="4800" b="1" u="sng"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rPr>
              <a:t>WFCMS </a:t>
            </a:r>
            <a:r>
              <a:rPr lang="en-US" sz="4800" b="1" u="sng"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rPr>
              <a:t>and the TCM Pharmaceutical Analysis Specialty Committee of the </a:t>
            </a:r>
            <a:r>
              <a:rPr lang="en-US" sz="4800" b="1" u="sng"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rPr>
              <a:t>WFCMS</a:t>
            </a:r>
            <a:endParaRPr lang="en-US" sz="4800" b="1" u="sng"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algn="just"/>
            <a:endParaRPr lang="en-US" sz="5400" b="1" u="sng" dirty="0" smtClean="0">
              <a:solidFill>
                <a:schemeClr val="bg1"/>
              </a:solidFill>
              <a:latin typeface="Arial" panose="020B0604020202020204" pitchFamily="34" charset="0"/>
              <a:cs typeface="Arial" panose="020B0604020202020204" pitchFamily="34" charset="0"/>
            </a:endParaRPr>
          </a:p>
          <a:p>
            <a:pPr algn="just"/>
            <a:r>
              <a:rPr lang="en-US" sz="4800" dirty="0" smtClean="0">
                <a:solidFill>
                  <a:schemeClr val="bg1"/>
                </a:solidFill>
                <a:latin typeface="Arial" panose="020B0604020202020204" pitchFamily="34" charset="0"/>
                <a:cs typeface="Arial" panose="020B0604020202020204" pitchFamily="34" charset="0"/>
              </a:rPr>
              <a:t>The Good Practice in Traditional Chinese Medicine Research Association (GP-TCM RA) invites all scientists from academia and industries dealing with traditional Chinese medicine, natural medicine, medicinal plants and acupuncture to attend this meeting. </a:t>
            </a:r>
          </a:p>
          <a:p>
            <a:pPr algn="just"/>
            <a:r>
              <a:rPr lang="en-US" sz="4800" dirty="0" smtClean="0">
                <a:solidFill>
                  <a:schemeClr val="bg1"/>
                </a:solidFill>
                <a:latin typeface="Arial" panose="020B0604020202020204" pitchFamily="34" charset="0"/>
                <a:cs typeface="Arial" panose="020B0604020202020204" pitchFamily="34" charset="0"/>
              </a:rPr>
              <a:t>The scientific meeting will be held in University of Mons, located in Mons a city in the south of Belgium, 2-3 h from Paris, London and Amsterdam. Mons own three works of art that UNESCO has listed as World Heritage sites and has been chosen to be the European Capital of Culture in 2015. During this year, the city will be marked by a plenty of festivals, joint projects and surprises.</a:t>
            </a:r>
            <a:endParaRPr lang="en-US" sz="4800" dirty="0">
              <a:solidFill>
                <a:schemeClr val="bg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22270314"/>
              </p:ext>
            </p:extLst>
          </p:nvPr>
        </p:nvGraphicFramePr>
        <p:xfrm>
          <a:off x="5836933" y="23186876"/>
          <a:ext cx="20814091" cy="5776520"/>
        </p:xfrm>
        <a:graphic>
          <a:graphicData uri="http://schemas.openxmlformats.org/drawingml/2006/table">
            <a:tbl>
              <a:tblPr firstRow="1" bandRow="1">
                <a:tableStyleId>{2A488322-F2BA-4B5B-9748-0D474271808F}</a:tableStyleId>
              </a:tblPr>
              <a:tblGrid>
                <a:gridCol w="13685299"/>
                <a:gridCol w="7128792"/>
              </a:tblGrid>
              <a:tr h="648072">
                <a:tc gridSpan="2">
                  <a:txBody>
                    <a:bodyPr/>
                    <a:lstStyle/>
                    <a:p>
                      <a:pPr algn="l"/>
                      <a:r>
                        <a:rPr lang="en-US" sz="4800" dirty="0" smtClean="0">
                          <a:latin typeface="Candara" panose="020E0502030303020204" pitchFamily="34" charset="0"/>
                        </a:rPr>
                        <a:t>Scientific topics</a:t>
                      </a:r>
                      <a:endParaRPr lang="en-US" sz="4800" dirty="0" smtClean="0">
                        <a:solidFill>
                          <a:schemeClr val="bg1"/>
                        </a:solidFill>
                        <a:latin typeface="Candara" panose="020E0502030303020204" pitchFamily="34" charset="0"/>
                        <a:cs typeface="Arial" panose="020B0604020202020204" pitchFamily="34" charset="0"/>
                      </a:endParaRPr>
                    </a:p>
                  </a:txBody>
                  <a:tcPr/>
                </a:tc>
                <a:tc hMerge="1">
                  <a:txBody>
                    <a:bodyPr/>
                    <a:lstStyle/>
                    <a:p>
                      <a:endParaRPr lang="en-US" sz="3600" dirty="0"/>
                    </a:p>
                  </a:txBody>
                  <a:tcPr/>
                </a:tc>
              </a:tr>
              <a:tr h="838760">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Quality control and standardization</a:t>
                      </a:r>
                      <a:endParaRPr lang="en-US" sz="4800" dirty="0" smtClean="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algn="l"/>
                      <a:r>
                        <a:rPr lang="en-US" sz="4800" dirty="0" smtClean="0">
                          <a:latin typeface="Candara" panose="020E0502030303020204" pitchFamily="34" charset="0"/>
                        </a:rPr>
                        <a:t>Liu </a:t>
                      </a:r>
                      <a:r>
                        <a:rPr lang="en-US" sz="4800" dirty="0" err="1" smtClean="0">
                          <a:latin typeface="Candara" panose="020E0502030303020204" pitchFamily="34" charset="0"/>
                        </a:rPr>
                        <a:t>AIping</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r h="720080">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Pharmacology and toxicology</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l" defTabSz="4320540" rtl="0" eaLnBrk="1" fontAlgn="auto" latinLnBrk="0" hangingPunct="1">
                        <a:lnSpc>
                          <a:spcPct val="100000"/>
                        </a:lnSpc>
                        <a:spcBef>
                          <a:spcPts val="0"/>
                        </a:spcBef>
                        <a:spcAft>
                          <a:spcPts val="0"/>
                        </a:spcAft>
                        <a:buClrTx/>
                        <a:buSzTx/>
                        <a:buFontTx/>
                        <a:buNone/>
                        <a:tabLst/>
                        <a:defRPr/>
                      </a:pPr>
                      <a:r>
                        <a:rPr lang="en-US" sz="4800" dirty="0" err="1" smtClean="0">
                          <a:latin typeface="Candara" panose="020E0502030303020204" pitchFamily="34" charset="0"/>
                        </a:rPr>
                        <a:t>Duez</a:t>
                      </a:r>
                      <a:r>
                        <a:rPr lang="en-US" sz="4800" dirty="0" smtClean="0">
                          <a:latin typeface="Candara" panose="020E0502030303020204" pitchFamily="34" charset="0"/>
                        </a:rPr>
                        <a:t> Pierre, Fan Qu</a:t>
                      </a:r>
                      <a:endParaRPr lang="en-US" sz="4800" dirty="0" smtClean="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r h="432048">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Clinical and in vivo studies</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l" defTabSz="4320540" rtl="0" eaLnBrk="1" fontAlgn="auto" latinLnBrk="0" hangingPunct="1">
                        <a:lnSpc>
                          <a:spcPct val="100000"/>
                        </a:lnSpc>
                        <a:spcBef>
                          <a:spcPts val="0"/>
                        </a:spcBef>
                        <a:spcAft>
                          <a:spcPts val="0"/>
                        </a:spcAft>
                        <a:buClrTx/>
                        <a:buSzTx/>
                        <a:buFontTx/>
                        <a:buNone/>
                        <a:tabLst/>
                        <a:defRPr/>
                      </a:pPr>
                      <a:r>
                        <a:rPr lang="en-US" sz="4800" dirty="0" smtClean="0">
                          <a:latin typeface="Candara" panose="020E0502030303020204" pitchFamily="34" charset="0"/>
                        </a:rPr>
                        <a:t>Chan Kelvin</a:t>
                      </a:r>
                      <a:endParaRPr lang="en-US" sz="4800" dirty="0" smtClean="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r h="656064">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Acupuncture </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l" defTabSz="4320540" rtl="0" eaLnBrk="1" fontAlgn="auto" latinLnBrk="0" hangingPunct="1">
                        <a:lnSpc>
                          <a:spcPct val="100000"/>
                        </a:lnSpc>
                        <a:spcBef>
                          <a:spcPts val="0"/>
                        </a:spcBef>
                        <a:spcAft>
                          <a:spcPts val="0"/>
                        </a:spcAft>
                        <a:buClrTx/>
                        <a:buSzTx/>
                        <a:buFontTx/>
                        <a:buNone/>
                        <a:tabLst/>
                        <a:defRPr/>
                      </a:pPr>
                      <a:r>
                        <a:rPr lang="en-US" sz="4800" dirty="0" smtClean="0">
                          <a:latin typeface="Candara" panose="020E0502030303020204" pitchFamily="34" charset="0"/>
                        </a:rPr>
                        <a:t>Robinson Nicholas</a:t>
                      </a:r>
                      <a:endParaRPr lang="en-US" sz="4800" dirty="0" smtClean="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r h="720080">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Regulatory affairs</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l" defTabSz="4320540" rtl="0" eaLnBrk="1" fontAlgn="auto" latinLnBrk="0" hangingPunct="1">
                        <a:lnSpc>
                          <a:spcPct val="100000"/>
                        </a:lnSpc>
                        <a:spcBef>
                          <a:spcPts val="0"/>
                        </a:spcBef>
                        <a:spcAft>
                          <a:spcPts val="0"/>
                        </a:spcAft>
                        <a:buClrTx/>
                        <a:buSzTx/>
                        <a:buFontTx/>
                        <a:buNone/>
                        <a:tabLst/>
                        <a:defRPr/>
                      </a:pPr>
                      <a:r>
                        <a:rPr lang="en-US" sz="4800" dirty="0" smtClean="0">
                          <a:latin typeface="Candara" panose="020E0502030303020204" pitchFamily="34" charset="0"/>
                        </a:rPr>
                        <a:t>Fan Tai-Ping</a:t>
                      </a:r>
                      <a:endParaRPr lang="en-US" sz="4800" dirty="0" smtClean="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r h="720080">
                <a:tc>
                  <a:txBody>
                    <a:bodyPr/>
                    <a:lstStyle/>
                    <a:p>
                      <a:pPr marL="685800" indent="-685800" algn="l">
                        <a:buFont typeface="Arial" panose="020B0604020202020204" pitchFamily="34" charset="0"/>
                        <a:buChar char="•"/>
                      </a:pPr>
                      <a:r>
                        <a:rPr lang="en-US" sz="4800" dirty="0" smtClean="0">
                          <a:latin typeface="Candara" panose="020E0502030303020204" pitchFamily="34" charset="0"/>
                        </a:rPr>
                        <a:t>etc.</a:t>
                      </a:r>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c>
                  <a:txBody>
                    <a:bodyPr/>
                    <a:lstStyle/>
                    <a:p>
                      <a:pPr algn="l"/>
                      <a:endParaRPr lang="en-US" sz="4800" dirty="0">
                        <a:solidFill>
                          <a:schemeClr val="bg1"/>
                        </a:solidFill>
                        <a:latin typeface="Candara" panose="020E0502030303020204" pitchFamily="34" charset="0"/>
                        <a:cs typeface="Arial" panose="020B0604020202020204" pitchFamily="34" charset="0"/>
                      </a:endParaRPr>
                    </a:p>
                  </a:txBody>
                  <a:tcPr>
                    <a:solidFill>
                      <a:schemeClr val="accent6">
                        <a:lumMod val="20000"/>
                        <a:lumOff val="80000"/>
                      </a:schemeClr>
                    </a:solidFill>
                  </a:tcPr>
                </a:tc>
              </a:tr>
            </a:tbl>
          </a:graphicData>
        </a:graphic>
      </p:graphicFrame>
      <p:sp>
        <p:nvSpPr>
          <p:cNvPr id="17" name="Rectangle 16"/>
          <p:cNvSpPr/>
          <p:nvPr/>
        </p:nvSpPr>
        <p:spPr>
          <a:xfrm>
            <a:off x="20929661" y="30550970"/>
            <a:ext cx="9773637" cy="600164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i="1" u="sng" dirty="0" smtClean="0">
                <a:solidFill>
                  <a:schemeClr val="bg1"/>
                </a:solidFill>
                <a:latin typeface="Candara" panose="020E0502030303020204" pitchFamily="34" charset="0"/>
                <a:cs typeface="Arial" panose="020B0604020202020204" pitchFamily="34" charset="0"/>
              </a:rPr>
              <a:t>Call for abstract</a:t>
            </a:r>
            <a:r>
              <a:rPr lang="en-US" sz="4800" dirty="0" smtClean="0">
                <a:solidFill>
                  <a:schemeClr val="bg1"/>
                </a:solidFill>
                <a:latin typeface="Candara" panose="020E0502030303020204" pitchFamily="34" charset="0"/>
                <a:cs typeface="Arial" panose="020B0604020202020204" pitchFamily="34" charset="0"/>
              </a:rPr>
              <a:t> </a:t>
            </a:r>
            <a:br>
              <a:rPr lang="en-US" sz="4800" dirty="0" smtClean="0">
                <a:solidFill>
                  <a:schemeClr val="bg1"/>
                </a:solidFill>
                <a:latin typeface="Candara" panose="020E0502030303020204" pitchFamily="34" charset="0"/>
                <a:cs typeface="Arial" panose="020B0604020202020204" pitchFamily="34" charset="0"/>
              </a:rPr>
            </a:br>
            <a:r>
              <a:rPr lang="en-US" sz="4800" dirty="0" smtClean="0">
                <a:solidFill>
                  <a:schemeClr val="bg1"/>
                </a:solidFill>
                <a:latin typeface="Candara" panose="020E0502030303020204" pitchFamily="34" charset="0"/>
                <a:cs typeface="Arial" panose="020B0604020202020204" pitchFamily="34" charset="0"/>
              </a:rPr>
              <a:t>The abstract should be structured with four subheadings : </a:t>
            </a:r>
            <a:r>
              <a:rPr lang="en-US" sz="4800" i="1" dirty="0" smtClean="0">
                <a:solidFill>
                  <a:schemeClr val="bg1"/>
                </a:solidFill>
                <a:latin typeface="Candara" panose="020E0502030303020204" pitchFamily="34" charset="0"/>
                <a:cs typeface="Arial" panose="020B0604020202020204" pitchFamily="34" charset="0"/>
              </a:rPr>
              <a:t>(</a:t>
            </a:r>
            <a:r>
              <a:rPr lang="en-US" sz="4800" i="1" dirty="0" err="1" smtClean="0">
                <a:solidFill>
                  <a:schemeClr val="bg1"/>
                </a:solidFill>
                <a:latin typeface="Candara" panose="020E0502030303020204" pitchFamily="34" charset="0"/>
                <a:cs typeface="Arial" panose="020B0604020202020204" pitchFamily="34" charset="0"/>
              </a:rPr>
              <a:t>i</a:t>
            </a:r>
            <a:r>
              <a:rPr lang="en-US" sz="4800" i="1" dirty="0" smtClean="0">
                <a:solidFill>
                  <a:schemeClr val="bg1"/>
                </a:solidFill>
                <a:latin typeface="Candara" panose="020E0502030303020204" pitchFamily="34" charset="0"/>
                <a:cs typeface="Arial" panose="020B0604020202020204" pitchFamily="34" charset="0"/>
              </a:rPr>
              <a:t>) </a:t>
            </a:r>
            <a:r>
              <a:rPr lang="en-US" sz="4800" dirty="0" smtClean="0">
                <a:solidFill>
                  <a:schemeClr val="bg1"/>
                </a:solidFill>
                <a:latin typeface="Candara" panose="020E0502030303020204" pitchFamily="34" charset="0"/>
                <a:cs typeface="Arial" panose="020B0604020202020204" pitchFamily="34" charset="0"/>
              </a:rPr>
              <a:t>Introduction/Aim of the study, </a:t>
            </a:r>
            <a:r>
              <a:rPr lang="en-US" sz="4800" i="1" dirty="0" smtClean="0">
                <a:solidFill>
                  <a:schemeClr val="bg1"/>
                </a:solidFill>
                <a:latin typeface="Candara" panose="020E0502030303020204" pitchFamily="34" charset="0"/>
                <a:cs typeface="Arial" panose="020B0604020202020204" pitchFamily="34" charset="0"/>
              </a:rPr>
              <a:t>(ii) </a:t>
            </a:r>
            <a:r>
              <a:rPr lang="en-US" sz="4800" dirty="0" smtClean="0">
                <a:solidFill>
                  <a:schemeClr val="bg1"/>
                </a:solidFill>
                <a:latin typeface="Candara" panose="020E0502030303020204" pitchFamily="34" charset="0"/>
                <a:cs typeface="Arial" panose="020B0604020202020204" pitchFamily="34" charset="0"/>
              </a:rPr>
              <a:t>Material and methods, </a:t>
            </a:r>
            <a:r>
              <a:rPr lang="en-US" sz="4800" i="1" dirty="0" smtClean="0">
                <a:solidFill>
                  <a:schemeClr val="bg1"/>
                </a:solidFill>
                <a:latin typeface="Candara" panose="020E0502030303020204" pitchFamily="34" charset="0"/>
                <a:cs typeface="Arial" panose="020B0604020202020204" pitchFamily="34" charset="0"/>
              </a:rPr>
              <a:t>(iii)</a:t>
            </a:r>
            <a:r>
              <a:rPr lang="en-US" sz="4800" dirty="0" smtClean="0">
                <a:solidFill>
                  <a:schemeClr val="bg1"/>
                </a:solidFill>
                <a:latin typeface="Candara" panose="020E0502030303020204" pitchFamily="34" charset="0"/>
                <a:cs typeface="Arial" panose="020B0604020202020204" pitchFamily="34" charset="0"/>
              </a:rPr>
              <a:t> results and </a:t>
            </a:r>
            <a:r>
              <a:rPr lang="en-US" sz="4800" i="1" dirty="0" smtClean="0">
                <a:solidFill>
                  <a:schemeClr val="bg1"/>
                </a:solidFill>
                <a:latin typeface="Candara" panose="020E0502030303020204" pitchFamily="34" charset="0"/>
                <a:cs typeface="Arial" panose="020B0604020202020204" pitchFamily="34" charset="0"/>
              </a:rPr>
              <a:t>(iv)</a:t>
            </a:r>
            <a:r>
              <a:rPr lang="en-US" sz="4800" dirty="0" smtClean="0">
                <a:solidFill>
                  <a:schemeClr val="bg1"/>
                </a:solidFill>
                <a:latin typeface="Candara" panose="020E0502030303020204" pitchFamily="34" charset="0"/>
                <a:cs typeface="Arial" panose="020B0604020202020204" pitchFamily="34" charset="0"/>
              </a:rPr>
              <a:t> Discussion and conclusions. The text should not exceed 250 words. </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727" y="30583737"/>
            <a:ext cx="8507081" cy="50400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264" y="29595588"/>
            <a:ext cx="7567570" cy="50400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7267" y="36552613"/>
            <a:ext cx="7560000" cy="5040000"/>
          </a:xfrm>
          <a:prstGeom prst="rect">
            <a:avLst/>
          </a:prstGeom>
        </p:spPr>
      </p:pic>
      <p:pic>
        <p:nvPicPr>
          <p:cNvPr id="22" name="Picture 4" descr="http://www.udplr.com/npds/images/news/200905/doudou2009.jpg">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1221227" y="17292020"/>
            <a:ext cx="7391488" cy="50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95313" y="40068996"/>
            <a:ext cx="4204044" cy="2880000"/>
          </a:xfrm>
          <a:prstGeom prst="rect">
            <a:avLst/>
          </a:prstGeom>
        </p:spPr>
      </p:pic>
      <p:pic>
        <p:nvPicPr>
          <p:cNvPr id="2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4641" t="10660" r="76911" b="71744"/>
          <a:stretch/>
        </p:blipFill>
        <p:spPr bwMode="auto">
          <a:xfrm>
            <a:off x="20999553" y="17292020"/>
            <a:ext cx="3781346" cy="419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13468" y="17292020"/>
            <a:ext cx="4547696" cy="3844870"/>
          </a:xfrm>
          <a:prstGeom prst="rect">
            <a:avLst/>
          </a:prstGeom>
        </p:spPr>
      </p:pic>
      <p:pic>
        <p:nvPicPr>
          <p:cNvPr id="28"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8185" y="17292020"/>
            <a:ext cx="7552047" cy="5040000"/>
          </a:xfrm>
          <a:prstGeom prst="rect">
            <a:avLst/>
          </a:prstGeom>
        </p:spPr>
      </p:pic>
      <p:pic>
        <p:nvPicPr>
          <p:cNvPr id="1026" name="Picture 2" descr="http://www.ecolesaintefamille.be/wp-content/uploads/img_5855-jp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6606" y="35871348"/>
            <a:ext cx="7566419" cy="50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13468" y="1000199"/>
            <a:ext cx="4376071" cy="4356000"/>
          </a:xfrm>
          <a:prstGeom prst="rect">
            <a:avLst/>
          </a:prstGeom>
        </p:spPr>
      </p:pic>
      <p:sp>
        <p:nvSpPr>
          <p:cNvPr id="30" name="Rectangle 29"/>
          <p:cNvSpPr/>
          <p:nvPr/>
        </p:nvSpPr>
        <p:spPr>
          <a:xfrm>
            <a:off x="869264" y="6482103"/>
            <a:ext cx="28637259" cy="1077218"/>
          </a:xfrm>
          <a:prstGeom prst="rect">
            <a:avLst/>
          </a:prstGeom>
        </p:spPr>
        <p:txBody>
          <a:bodyPr wrap="square">
            <a:spAutoFit/>
          </a:bodyPr>
          <a:lstStyle/>
          <a:p>
            <a:r>
              <a:rPr lang="en-US" sz="3200" b="1" i="1" dirty="0">
                <a:solidFill>
                  <a:schemeClr val="bg1"/>
                </a:solidFill>
                <a:cs typeface="Arial" panose="020B0604020202020204" pitchFamily="34" charset="0"/>
              </a:rPr>
              <a:t>Organizing committee: </a:t>
            </a:r>
            <a:r>
              <a:rPr lang="en-US" sz="3200" b="1" i="1" dirty="0" smtClean="0">
                <a:solidFill>
                  <a:schemeClr val="bg1"/>
                </a:solidFill>
                <a:cs typeface="Arial" panose="020B0604020202020204" pitchFamily="34" charset="0"/>
              </a:rPr>
              <a:t> De-An </a:t>
            </a:r>
            <a:r>
              <a:rPr lang="en-US" sz="3200" b="1" i="1" dirty="0" err="1" smtClean="0">
                <a:solidFill>
                  <a:schemeClr val="bg1"/>
                </a:solidFill>
                <a:cs typeface="Arial" panose="020B0604020202020204" pitchFamily="34" charset="0"/>
              </a:rPr>
              <a:t>Guo</a:t>
            </a:r>
            <a:r>
              <a:rPr lang="fr-FR" sz="3200" b="1" i="1" dirty="0" smtClean="0">
                <a:solidFill>
                  <a:schemeClr val="bg1"/>
                </a:solidFill>
                <a:cs typeface="Arial" panose="020B0604020202020204" pitchFamily="34" charset="0"/>
              </a:rPr>
              <a:t>,</a:t>
            </a:r>
            <a:r>
              <a:rPr lang="fr-FR" sz="3200" b="1" i="1" baseline="0" dirty="0" smtClean="0">
                <a:solidFill>
                  <a:schemeClr val="bg1"/>
                </a:solidFill>
                <a:cs typeface="Arial" panose="020B0604020202020204" pitchFamily="34" charset="0"/>
              </a:rPr>
              <a:t> </a:t>
            </a:r>
            <a:r>
              <a:rPr lang="en-US" sz="3200" b="1" i="1" dirty="0" smtClean="0">
                <a:solidFill>
                  <a:schemeClr val="bg1"/>
                </a:solidFill>
                <a:cs typeface="Arial" panose="020B0604020202020204" pitchFamily="34" charset="0"/>
              </a:rPr>
              <a:t>Rudolf Bauer</a:t>
            </a:r>
            <a:r>
              <a:rPr lang="fr-FR" sz="3200" b="1" i="1" dirty="0" smtClean="0">
                <a:solidFill>
                  <a:schemeClr val="bg1"/>
                </a:solidFill>
                <a:cs typeface="Arial" panose="020B0604020202020204" pitchFamily="34" charset="0"/>
              </a:rPr>
              <a:t>,</a:t>
            </a:r>
            <a:r>
              <a:rPr lang="en-US" sz="3200" b="1" i="1" dirty="0" smtClean="0">
                <a:solidFill>
                  <a:schemeClr val="bg1"/>
                </a:solidFill>
                <a:cs typeface="Arial" panose="020B0604020202020204" pitchFamily="34" charset="0"/>
              </a:rPr>
              <a:t> </a:t>
            </a:r>
            <a:r>
              <a:rPr lang="en-US" sz="3200" b="1" i="1" dirty="0">
                <a:solidFill>
                  <a:schemeClr val="bg1"/>
                </a:solidFill>
                <a:cs typeface="Arial" panose="020B0604020202020204" pitchFamily="34" charset="0"/>
              </a:rPr>
              <a:t>Qihe Xu </a:t>
            </a:r>
            <a:r>
              <a:rPr lang="fr-FR" sz="3200" b="1" i="1" dirty="0" smtClean="0">
                <a:solidFill>
                  <a:schemeClr val="bg1"/>
                </a:solidFill>
                <a:cs typeface="Arial" panose="020B0604020202020204" pitchFamily="34" charset="0"/>
              </a:rPr>
              <a:t>, Peter</a:t>
            </a:r>
            <a:r>
              <a:rPr lang="fr-FR" sz="3200" b="1" i="1" baseline="0" dirty="0" smtClean="0">
                <a:solidFill>
                  <a:schemeClr val="bg1"/>
                </a:solidFill>
                <a:cs typeface="Arial" panose="020B0604020202020204" pitchFamily="34" charset="0"/>
              </a:rPr>
              <a:t> </a:t>
            </a:r>
            <a:r>
              <a:rPr lang="fr-FR" sz="3200" b="1" i="1" baseline="0" dirty="0" err="1" smtClean="0">
                <a:solidFill>
                  <a:schemeClr val="bg1"/>
                </a:solidFill>
                <a:cs typeface="Arial" panose="020B0604020202020204" pitchFamily="34" charset="0"/>
              </a:rPr>
              <a:t>Hylands</a:t>
            </a:r>
            <a:r>
              <a:rPr lang="fr-FR" sz="3200" b="1" i="1" baseline="0" dirty="0" smtClean="0">
                <a:solidFill>
                  <a:schemeClr val="bg1"/>
                </a:solidFill>
                <a:cs typeface="Arial" panose="020B0604020202020204" pitchFamily="34" charset="0"/>
              </a:rPr>
              <a:t>, Tai-Ping Fan, Hai-Xue </a:t>
            </a:r>
            <a:r>
              <a:rPr lang="fr-FR" sz="3200" b="1" i="1" baseline="0" dirty="0" err="1" smtClean="0">
                <a:solidFill>
                  <a:schemeClr val="bg1"/>
                </a:solidFill>
                <a:cs typeface="Arial" panose="020B0604020202020204" pitchFamily="34" charset="0"/>
              </a:rPr>
              <a:t>Kuang</a:t>
            </a:r>
            <a:endParaRPr lang="fr-FR" sz="3200" b="1" i="1" dirty="0" smtClean="0">
              <a:solidFill>
                <a:schemeClr val="bg1"/>
              </a:solidFill>
              <a:cs typeface="Arial" panose="020B0604020202020204" pitchFamily="34" charset="0"/>
            </a:endParaRPr>
          </a:p>
          <a:p>
            <a:r>
              <a:rPr lang="en-US" sz="3200" b="1" i="1" dirty="0" smtClean="0">
                <a:solidFill>
                  <a:schemeClr val="bg1"/>
                </a:solidFill>
                <a:cs typeface="Arial" panose="020B0604020202020204" pitchFamily="34" charset="0"/>
              </a:rPr>
              <a:t>Local organizing committee: Pierre Duez </a:t>
            </a:r>
            <a:r>
              <a:rPr lang="en-US" sz="3200" b="1" i="1" dirty="0">
                <a:solidFill>
                  <a:schemeClr val="bg1"/>
                </a:solidFill>
                <a:cs typeface="Arial" panose="020B0604020202020204" pitchFamily="34" charset="0"/>
              </a:rPr>
              <a:t>, </a:t>
            </a:r>
            <a:r>
              <a:rPr lang="en-US" sz="3200" b="1" i="1" dirty="0" smtClean="0">
                <a:solidFill>
                  <a:schemeClr val="bg1"/>
                </a:solidFill>
                <a:cs typeface="Arial" panose="020B0604020202020204" pitchFamily="34" charset="0"/>
              </a:rPr>
              <a:t>Blankert Bertrand, Nachtergael Amandine (UMONS), Stévigny Caroline, Bunel Valérian (ULB)</a:t>
            </a:r>
            <a:endParaRPr lang="en-US" sz="3200" b="1" i="1" dirty="0">
              <a:solidFill>
                <a:schemeClr val="bg1"/>
              </a:solidFill>
              <a:cs typeface="Arial" panose="020B0604020202020204" pitchFamily="34" charset="0"/>
            </a:endParaRPr>
          </a:p>
        </p:txBody>
      </p:sp>
    </p:spTree>
    <p:extLst>
      <p:ext uri="{BB962C8B-B14F-4D97-AF65-F5344CB8AC3E}">
        <p14:creationId xmlns:p14="http://schemas.microsoft.com/office/powerpoint/2010/main" val="325011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248</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Amandine</dc:creator>
  <cp:lastModifiedBy>Amandine</cp:lastModifiedBy>
  <cp:revision>9</cp:revision>
  <dcterms:created xsi:type="dcterms:W3CDTF">2014-07-04T07:33:58Z</dcterms:created>
  <dcterms:modified xsi:type="dcterms:W3CDTF">2014-07-07T12:33:54Z</dcterms:modified>
</cp:coreProperties>
</file>