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7" d="100"/>
          <a:sy n="77" d="100"/>
        </p:scale>
        <p:origin x="-1542" y="4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F302FE-2986-4557-B90F-A4FE1CECE59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A0EADCD7-E6C9-480A-BEBC-4E1A5822714A}">
      <dgm:prSet custT="1"/>
      <dgm:spPr/>
      <dgm:t>
        <a:bodyPr/>
        <a:lstStyle/>
        <a:p>
          <a:pPr algn="ctr" rtl="0"/>
          <a:r>
            <a:rPr lang="en-US" sz="1600" b="1" baseline="0" dirty="0" smtClean="0">
              <a:solidFill>
                <a:schemeClr val="tx1"/>
              </a:solidFill>
            </a:rPr>
            <a:t>Joint meeting of the GPTCM Research Association, the TCM Specialty Committee of the </a:t>
          </a:r>
          <a:r>
            <a:rPr lang="en-US" sz="1600" b="1" baseline="0" dirty="0" smtClean="0">
              <a:solidFill>
                <a:schemeClr val="tx1"/>
              </a:solidFill>
            </a:rPr>
            <a:t>WFCMS </a:t>
          </a:r>
          <a:r>
            <a:rPr lang="en-US" sz="1600" b="1" baseline="0" dirty="0" smtClean="0">
              <a:solidFill>
                <a:schemeClr val="tx1"/>
              </a:solidFill>
            </a:rPr>
            <a:t>and the TCM Pharmaceutical Analysis Specialty Committee of the </a:t>
          </a:r>
          <a:r>
            <a:rPr lang="en-US" sz="1600" b="1" baseline="0" dirty="0" smtClean="0">
              <a:solidFill>
                <a:schemeClr val="tx1"/>
              </a:solidFill>
            </a:rPr>
            <a:t>WFCMS</a:t>
          </a:r>
          <a:r>
            <a:rPr lang="en-US" sz="1600" b="1" baseline="0" dirty="0" smtClean="0">
              <a:solidFill>
                <a:schemeClr val="tx1"/>
              </a:solidFill>
            </a:rPr>
            <a:t/>
          </a:r>
          <a:br>
            <a:rPr lang="en-US" sz="1600" b="1" baseline="0" dirty="0" smtClean="0">
              <a:solidFill>
                <a:schemeClr val="tx1"/>
              </a:solidFill>
            </a:rPr>
          </a:br>
          <a:r>
            <a:rPr lang="en-US" sz="1600" b="1" baseline="0" dirty="0" smtClean="0">
              <a:solidFill>
                <a:schemeClr val="tx1"/>
              </a:solidFill>
            </a:rPr>
            <a:t>13</a:t>
          </a:r>
          <a:r>
            <a:rPr lang="en-US" sz="1600" b="1" baseline="30000" dirty="0" smtClean="0">
              <a:solidFill>
                <a:schemeClr val="tx1"/>
              </a:solidFill>
            </a:rPr>
            <a:t>th</a:t>
          </a:r>
          <a:r>
            <a:rPr lang="en-US" sz="1600" b="1" baseline="0" dirty="0" smtClean="0">
              <a:solidFill>
                <a:schemeClr val="tx1"/>
              </a:solidFill>
            </a:rPr>
            <a:t>-15</a:t>
          </a:r>
          <a:r>
            <a:rPr lang="en-US" sz="1600" b="1" baseline="30000" dirty="0" smtClean="0">
              <a:solidFill>
                <a:schemeClr val="tx1"/>
              </a:solidFill>
            </a:rPr>
            <a:t>th</a:t>
          </a:r>
          <a:r>
            <a:rPr lang="en-US" sz="1600" b="1" baseline="0" dirty="0" smtClean="0">
              <a:solidFill>
                <a:schemeClr val="tx1"/>
              </a:solidFill>
            </a:rPr>
            <a:t> July 2015, Mons, Belgium</a:t>
          </a:r>
        </a:p>
        <a:p>
          <a:pPr algn="ctr" rtl="0"/>
          <a:r>
            <a:rPr lang="en-US" sz="1050" b="1" i="1" baseline="0" dirty="0" smtClean="0">
              <a:solidFill>
                <a:schemeClr val="tx1"/>
              </a:solidFill>
            </a:rPr>
            <a:t>First Announcement</a:t>
          </a:r>
          <a:endParaRPr lang="fr-BE" sz="1050" b="1" i="1" baseline="0" dirty="0">
            <a:solidFill>
              <a:schemeClr val="tx1"/>
            </a:solidFill>
          </a:endParaRPr>
        </a:p>
      </dgm:t>
    </dgm:pt>
    <dgm:pt modelId="{2BE1C9FB-22B6-493F-A7B1-E1C18596FE42}" type="parTrans" cxnId="{A07570E1-FF88-4F84-989D-619F0B61F1DD}">
      <dgm:prSet/>
      <dgm:spPr/>
      <dgm:t>
        <a:bodyPr/>
        <a:lstStyle/>
        <a:p>
          <a:pPr algn="ctr"/>
          <a:endParaRPr lang="fr-BE"/>
        </a:p>
      </dgm:t>
    </dgm:pt>
    <dgm:pt modelId="{54B6D8AF-D07C-45BB-A4E8-DAA2D5380B47}" type="sibTrans" cxnId="{A07570E1-FF88-4F84-989D-619F0B61F1DD}">
      <dgm:prSet/>
      <dgm:spPr/>
      <dgm:t>
        <a:bodyPr/>
        <a:lstStyle/>
        <a:p>
          <a:pPr algn="ctr"/>
          <a:endParaRPr lang="fr-BE"/>
        </a:p>
      </dgm:t>
    </dgm:pt>
    <dgm:pt modelId="{77F89116-2A57-4C18-AC9C-08E9CBA812FD}" type="pres">
      <dgm:prSet presAssocID="{5AF302FE-2986-4557-B90F-A4FE1CECE5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749FE6-FBE1-4F7E-8CB0-2C854EC3C07D}" type="pres">
      <dgm:prSet presAssocID="{A0EADCD7-E6C9-480A-BEBC-4E1A5822714A}" presName="parentText" presStyleLbl="node1" presStyleIdx="0" presStyleCnt="1" custLinFactNeighborX="-1353" custLinFactNeighborY="1248">
        <dgm:presLayoutVars>
          <dgm:chMax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3CD8EA5B-DD50-7845-ACB6-0D9B19093262}" type="presOf" srcId="{5AF302FE-2986-4557-B90F-A4FE1CECE59E}" destId="{77F89116-2A57-4C18-AC9C-08E9CBA812FD}" srcOrd="0" destOrd="0" presId="urn:microsoft.com/office/officeart/2005/8/layout/vList2"/>
    <dgm:cxn modelId="{A07570E1-FF88-4F84-989D-619F0B61F1DD}" srcId="{5AF302FE-2986-4557-B90F-A4FE1CECE59E}" destId="{A0EADCD7-E6C9-480A-BEBC-4E1A5822714A}" srcOrd="0" destOrd="0" parTransId="{2BE1C9FB-22B6-493F-A7B1-E1C18596FE42}" sibTransId="{54B6D8AF-D07C-45BB-A4E8-DAA2D5380B47}"/>
    <dgm:cxn modelId="{060C0BF4-3E64-424A-BADF-3A3528CA583A}" type="presOf" srcId="{A0EADCD7-E6C9-480A-BEBC-4E1A5822714A}" destId="{BC749FE6-FBE1-4F7E-8CB0-2C854EC3C07D}" srcOrd="0" destOrd="0" presId="urn:microsoft.com/office/officeart/2005/8/layout/vList2"/>
    <dgm:cxn modelId="{19EDC70E-8491-9B45-AF19-D1CB01B81ABA}" type="presParOf" srcId="{77F89116-2A57-4C18-AC9C-08E9CBA812FD}" destId="{BC749FE6-FBE1-4F7E-8CB0-2C854EC3C07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F302FE-2986-4557-B90F-A4FE1CECE59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A0EADCD7-E6C9-480A-BEBC-4E1A5822714A}">
      <dgm:prSet custT="1"/>
      <dgm:spPr/>
      <dgm:t>
        <a:bodyPr/>
        <a:lstStyle/>
        <a:p>
          <a:pPr algn="ctr" rtl="0"/>
          <a:r>
            <a:rPr lang="en-US" sz="1600" b="1" baseline="0" dirty="0" smtClean="0">
              <a:solidFill>
                <a:schemeClr val="tx1"/>
              </a:solidFill>
            </a:rPr>
            <a:t>Joint meeting of the GPTCM Research Association, the TCM Specialty Committee of the </a:t>
          </a:r>
          <a:r>
            <a:rPr lang="en-US" sz="1600" b="1" baseline="0" dirty="0" smtClean="0">
              <a:solidFill>
                <a:schemeClr val="tx1"/>
              </a:solidFill>
            </a:rPr>
            <a:t>WFCMS </a:t>
          </a:r>
          <a:r>
            <a:rPr lang="en-US" sz="1600" b="1" baseline="0" dirty="0" smtClean="0">
              <a:solidFill>
                <a:schemeClr val="tx1"/>
              </a:solidFill>
            </a:rPr>
            <a:t>and the TCM Pharmaceutical Analysis Specialty Committee of the </a:t>
          </a:r>
          <a:r>
            <a:rPr lang="en-US" sz="1600" b="1" baseline="0" dirty="0" smtClean="0">
              <a:solidFill>
                <a:schemeClr val="tx1"/>
              </a:solidFill>
            </a:rPr>
            <a:t>WFCMS</a:t>
          </a:r>
          <a:r>
            <a:rPr lang="en-US" sz="1600" b="1" baseline="0" dirty="0" smtClean="0">
              <a:solidFill>
                <a:schemeClr val="tx1"/>
              </a:solidFill>
            </a:rPr>
            <a:t/>
          </a:r>
          <a:br>
            <a:rPr lang="en-US" sz="1600" b="1" baseline="0" dirty="0" smtClean="0">
              <a:solidFill>
                <a:schemeClr val="tx1"/>
              </a:solidFill>
            </a:rPr>
          </a:br>
          <a:r>
            <a:rPr lang="en-US" sz="1600" b="1" baseline="0" dirty="0" smtClean="0">
              <a:solidFill>
                <a:schemeClr val="tx1"/>
              </a:solidFill>
            </a:rPr>
            <a:t>13</a:t>
          </a:r>
          <a:r>
            <a:rPr lang="en-US" sz="1600" b="1" baseline="30000" dirty="0" smtClean="0">
              <a:solidFill>
                <a:schemeClr val="tx1"/>
              </a:solidFill>
            </a:rPr>
            <a:t>th</a:t>
          </a:r>
          <a:r>
            <a:rPr lang="en-US" sz="1600" b="1" baseline="0" dirty="0" smtClean="0">
              <a:solidFill>
                <a:schemeClr val="tx1"/>
              </a:solidFill>
            </a:rPr>
            <a:t>-15</a:t>
          </a:r>
          <a:r>
            <a:rPr lang="en-US" sz="1600" b="1" baseline="30000" dirty="0" smtClean="0">
              <a:solidFill>
                <a:schemeClr val="tx1"/>
              </a:solidFill>
            </a:rPr>
            <a:t>th</a:t>
          </a:r>
          <a:r>
            <a:rPr lang="en-US" sz="1600" b="1" baseline="0" dirty="0" smtClean="0">
              <a:solidFill>
                <a:schemeClr val="tx1"/>
              </a:solidFill>
            </a:rPr>
            <a:t> July 2015, Mons, Belgium</a:t>
          </a:r>
        </a:p>
        <a:p>
          <a:pPr algn="ctr" rtl="0"/>
          <a:r>
            <a:rPr lang="en-US" sz="1050" b="1" i="1" baseline="0" dirty="0" smtClean="0">
              <a:solidFill>
                <a:schemeClr val="tx1"/>
              </a:solidFill>
            </a:rPr>
            <a:t>First Announcement</a:t>
          </a:r>
          <a:endParaRPr lang="fr-BE" sz="1050" b="1" i="1" baseline="0" dirty="0">
            <a:solidFill>
              <a:schemeClr val="tx1"/>
            </a:solidFill>
          </a:endParaRPr>
        </a:p>
      </dgm:t>
    </dgm:pt>
    <dgm:pt modelId="{2BE1C9FB-22B6-493F-A7B1-E1C18596FE42}" type="parTrans" cxnId="{A07570E1-FF88-4F84-989D-619F0B61F1DD}">
      <dgm:prSet/>
      <dgm:spPr/>
      <dgm:t>
        <a:bodyPr/>
        <a:lstStyle/>
        <a:p>
          <a:pPr algn="ctr"/>
          <a:endParaRPr lang="fr-BE"/>
        </a:p>
      </dgm:t>
    </dgm:pt>
    <dgm:pt modelId="{54B6D8AF-D07C-45BB-A4E8-DAA2D5380B47}" type="sibTrans" cxnId="{A07570E1-FF88-4F84-989D-619F0B61F1DD}">
      <dgm:prSet/>
      <dgm:spPr/>
      <dgm:t>
        <a:bodyPr/>
        <a:lstStyle/>
        <a:p>
          <a:pPr algn="ctr"/>
          <a:endParaRPr lang="fr-BE"/>
        </a:p>
      </dgm:t>
    </dgm:pt>
    <dgm:pt modelId="{77F89116-2A57-4C18-AC9C-08E9CBA812FD}" type="pres">
      <dgm:prSet presAssocID="{5AF302FE-2986-4557-B90F-A4FE1CECE5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749FE6-FBE1-4F7E-8CB0-2C854EC3C07D}" type="pres">
      <dgm:prSet presAssocID="{A0EADCD7-E6C9-480A-BEBC-4E1A5822714A}" presName="parentText" presStyleLbl="node1" presStyleIdx="0" presStyleCnt="1" custLinFactNeighborX="-1353" custLinFactNeighborY="1248">
        <dgm:presLayoutVars>
          <dgm:chMax val="0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A07570E1-FF88-4F84-989D-619F0B61F1DD}" srcId="{5AF302FE-2986-4557-B90F-A4FE1CECE59E}" destId="{A0EADCD7-E6C9-480A-BEBC-4E1A5822714A}" srcOrd="0" destOrd="0" parTransId="{2BE1C9FB-22B6-493F-A7B1-E1C18596FE42}" sibTransId="{54B6D8AF-D07C-45BB-A4E8-DAA2D5380B47}"/>
    <dgm:cxn modelId="{73CF3FB6-F402-FC43-A5EF-3D853D47C22C}" type="presOf" srcId="{A0EADCD7-E6C9-480A-BEBC-4E1A5822714A}" destId="{BC749FE6-FBE1-4F7E-8CB0-2C854EC3C07D}" srcOrd="0" destOrd="0" presId="urn:microsoft.com/office/officeart/2005/8/layout/vList2"/>
    <dgm:cxn modelId="{BEA010D8-93C7-D946-91EC-9C21B62B8E7B}" type="presOf" srcId="{5AF302FE-2986-4557-B90F-A4FE1CECE59E}" destId="{77F89116-2A57-4C18-AC9C-08E9CBA812FD}" srcOrd="0" destOrd="0" presId="urn:microsoft.com/office/officeart/2005/8/layout/vList2"/>
    <dgm:cxn modelId="{7E199095-FCB0-CF47-92E9-B700D5EB2BE5}" type="presParOf" srcId="{77F89116-2A57-4C18-AC9C-08E9CBA812FD}" destId="{BC749FE6-FBE1-4F7E-8CB0-2C854EC3C07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2D9ED5-66D8-4486-BEFF-BD4F7316C67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866F8BE6-89CB-4852-A84F-E4592AB6A09F}">
      <dgm:prSet/>
      <dgm:spPr/>
      <dgm:t>
        <a:bodyPr/>
        <a:lstStyle/>
        <a:p>
          <a:pPr algn="l" rtl="0">
            <a:tabLst>
              <a:tab pos="271463" algn="l"/>
              <a:tab pos="3587750" algn="l"/>
            </a:tabLst>
          </a:pPr>
          <a:r>
            <a:rPr lang="en-US" b="1" i="1" dirty="0" smtClean="0">
              <a:solidFill>
                <a:schemeClr val="tx1"/>
              </a:solidFill>
            </a:rPr>
            <a:t>	Scientific topics	Chair</a:t>
          </a:r>
          <a:r>
            <a:rPr lang="en-US" b="1" i="1" dirty="0" smtClean="0">
              <a:solidFill>
                <a:srgbClr val="FF0000"/>
              </a:solidFill>
            </a:rPr>
            <a:t>  </a:t>
          </a:r>
          <a:endParaRPr lang="fr-BE" dirty="0">
            <a:solidFill>
              <a:srgbClr val="FF0000"/>
            </a:solidFill>
          </a:endParaRPr>
        </a:p>
      </dgm:t>
    </dgm:pt>
    <dgm:pt modelId="{30522C6C-F632-412C-B918-A4396F2B864F}" type="parTrans" cxnId="{F981A06F-7BE4-4CB1-B17A-CE35F81D6363}">
      <dgm:prSet/>
      <dgm:spPr/>
      <dgm:t>
        <a:bodyPr/>
        <a:lstStyle/>
        <a:p>
          <a:endParaRPr lang="fr-BE"/>
        </a:p>
      </dgm:t>
    </dgm:pt>
    <dgm:pt modelId="{68962753-49F6-4FEE-A0D6-CC7994036E5E}" type="sibTrans" cxnId="{F981A06F-7BE4-4CB1-B17A-CE35F81D6363}">
      <dgm:prSet/>
      <dgm:spPr/>
      <dgm:t>
        <a:bodyPr/>
        <a:lstStyle/>
        <a:p>
          <a:endParaRPr lang="fr-BE"/>
        </a:p>
      </dgm:t>
    </dgm:pt>
    <dgm:pt modelId="{C0B9C5E8-E11A-4ED4-9137-05AEEFE3FEEB}">
      <dgm:prSet/>
      <dgm:spPr/>
      <dgm:t>
        <a:bodyPr/>
        <a:lstStyle/>
        <a:p>
          <a:pPr marL="171450" marR="0" indent="0" defTabSz="7112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en-US" i="1" dirty="0" smtClean="0">
              <a:solidFill>
                <a:schemeClr val="bg1"/>
              </a:solidFill>
            </a:rPr>
            <a:t>Quality control and standardization	Prof. Kelvin Chan and </a:t>
          </a:r>
          <a:r>
            <a:rPr lang="en-GB" i="1" dirty="0" smtClean="0">
              <a:solidFill>
                <a:schemeClr val="bg1"/>
              </a:solidFill>
            </a:rPr>
            <a:t>Prof. Yuan-</a:t>
          </a:r>
          <a:r>
            <a:rPr lang="en-GB" i="1" dirty="0" err="1" smtClean="0">
              <a:solidFill>
                <a:schemeClr val="bg1"/>
              </a:solidFill>
            </a:rPr>
            <a:t>Shiun</a:t>
          </a:r>
          <a:r>
            <a:rPr lang="en-GB" i="1" dirty="0" smtClean="0">
              <a:solidFill>
                <a:schemeClr val="bg1"/>
              </a:solidFill>
            </a:rPr>
            <a:t> Chang</a:t>
          </a:r>
          <a:endParaRPr lang="fr-BE" i="1" dirty="0">
            <a:solidFill>
              <a:schemeClr val="bg1"/>
            </a:solidFill>
          </a:endParaRPr>
        </a:p>
      </dgm:t>
    </dgm:pt>
    <dgm:pt modelId="{6AF91083-A507-4766-A6A7-13EA6D580977}" type="parTrans" cxnId="{7AE53C44-D872-45D3-A25C-4831C8B9CC92}">
      <dgm:prSet/>
      <dgm:spPr/>
      <dgm:t>
        <a:bodyPr/>
        <a:lstStyle/>
        <a:p>
          <a:endParaRPr lang="fr-BE"/>
        </a:p>
      </dgm:t>
    </dgm:pt>
    <dgm:pt modelId="{59376913-28CE-4339-88F9-76CEFE2CA056}" type="sibTrans" cxnId="{7AE53C44-D872-45D3-A25C-4831C8B9CC92}">
      <dgm:prSet/>
      <dgm:spPr/>
      <dgm:t>
        <a:bodyPr/>
        <a:lstStyle/>
        <a:p>
          <a:endParaRPr lang="fr-BE"/>
        </a:p>
      </dgm:t>
    </dgm:pt>
    <dgm:pt modelId="{AB066085-889B-4AA2-8F4B-237E46944946}">
      <dgm:prSet/>
      <dgm:spPr/>
      <dgm:t>
        <a:bodyPr/>
        <a:lstStyle/>
        <a:p>
          <a:pPr marL="171450" indent="0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i="1" dirty="0" smtClean="0">
              <a:solidFill>
                <a:schemeClr val="bg1"/>
              </a:solidFill>
            </a:rPr>
            <a:t>Pharmacology and toxicology		Prof. Pierre </a:t>
          </a:r>
          <a:r>
            <a:rPr lang="en-US" i="1" dirty="0" err="1" smtClean="0">
              <a:solidFill>
                <a:schemeClr val="bg1"/>
              </a:solidFill>
            </a:rPr>
            <a:t>Duez</a:t>
          </a:r>
          <a:r>
            <a:rPr lang="en-US" i="1" dirty="0" smtClean="0">
              <a:solidFill>
                <a:schemeClr val="bg1"/>
              </a:solidFill>
            </a:rPr>
            <a:t> and Dr. Fan </a:t>
          </a:r>
          <a:r>
            <a:rPr lang="en-US" i="1" dirty="0" err="1" smtClean="0">
              <a:solidFill>
                <a:schemeClr val="bg1"/>
              </a:solidFill>
            </a:rPr>
            <a:t>Qu</a:t>
          </a:r>
          <a:endParaRPr lang="fr-BE" dirty="0">
            <a:solidFill>
              <a:schemeClr val="bg1"/>
            </a:solidFill>
          </a:endParaRPr>
        </a:p>
      </dgm:t>
    </dgm:pt>
    <dgm:pt modelId="{DC8319D1-95B0-4234-BC66-792242194691}" type="parTrans" cxnId="{252B8E2D-EF85-4A70-9485-63AF7CC1AFEE}">
      <dgm:prSet/>
      <dgm:spPr/>
      <dgm:t>
        <a:bodyPr/>
        <a:lstStyle/>
        <a:p>
          <a:endParaRPr lang="fr-BE"/>
        </a:p>
      </dgm:t>
    </dgm:pt>
    <dgm:pt modelId="{6BF7B1C7-ACB9-471A-8810-1F0738B6F30E}" type="sibTrans" cxnId="{252B8E2D-EF85-4A70-9485-63AF7CC1AFEE}">
      <dgm:prSet/>
      <dgm:spPr/>
      <dgm:t>
        <a:bodyPr/>
        <a:lstStyle/>
        <a:p>
          <a:endParaRPr lang="fr-BE"/>
        </a:p>
      </dgm:t>
    </dgm:pt>
    <dgm:pt modelId="{A87ACCA7-77B6-4EC0-8A67-649D16477E17}">
      <dgm:prSet/>
      <dgm:spPr/>
      <dgm:t>
        <a:bodyPr/>
        <a:lstStyle/>
        <a:p>
          <a:pPr marL="171450" indent="0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i="1" dirty="0" smtClean="0">
              <a:solidFill>
                <a:schemeClr val="bg1"/>
              </a:solidFill>
            </a:rPr>
            <a:t>Clinical and in vivo studies		Prof. </a:t>
          </a:r>
          <a:r>
            <a:rPr lang="en-US" i="1" dirty="0" err="1" smtClean="0">
              <a:solidFill>
                <a:schemeClr val="bg1"/>
              </a:solidFill>
            </a:rPr>
            <a:t>Aiping</a:t>
          </a:r>
          <a:r>
            <a:rPr lang="en-US" i="1" dirty="0" smtClean="0">
              <a:solidFill>
                <a:schemeClr val="bg1"/>
              </a:solidFill>
            </a:rPr>
            <a:t> Lu </a:t>
          </a:r>
          <a:endParaRPr lang="fr-BE" dirty="0">
            <a:solidFill>
              <a:schemeClr val="bg1"/>
            </a:solidFill>
          </a:endParaRPr>
        </a:p>
      </dgm:t>
    </dgm:pt>
    <dgm:pt modelId="{A69F0C34-087D-4C0E-9FFF-1D30D6E8E1EA}" type="parTrans" cxnId="{7F81D85A-7F54-449A-A613-EBFE2DB5122D}">
      <dgm:prSet/>
      <dgm:spPr/>
      <dgm:t>
        <a:bodyPr/>
        <a:lstStyle/>
        <a:p>
          <a:endParaRPr lang="fr-BE"/>
        </a:p>
      </dgm:t>
    </dgm:pt>
    <dgm:pt modelId="{AD811CEF-1F97-48E1-B00E-80CA33ACE507}" type="sibTrans" cxnId="{7F81D85A-7F54-449A-A613-EBFE2DB5122D}">
      <dgm:prSet/>
      <dgm:spPr/>
      <dgm:t>
        <a:bodyPr/>
        <a:lstStyle/>
        <a:p>
          <a:endParaRPr lang="fr-BE"/>
        </a:p>
      </dgm:t>
    </dgm:pt>
    <dgm:pt modelId="{A27922E5-FFCE-40C0-8399-38822EB31B4E}">
      <dgm:prSet/>
      <dgm:spPr/>
      <dgm:t>
        <a:bodyPr/>
        <a:lstStyle/>
        <a:p>
          <a:pPr marL="171450" indent="0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i="1" dirty="0" smtClean="0">
              <a:solidFill>
                <a:schemeClr val="bg1"/>
              </a:solidFill>
            </a:rPr>
            <a:t>Acupuncture 				Prof. Nicola Robinson and </a:t>
          </a:r>
          <a:r>
            <a:rPr lang="en-GB" dirty="0" smtClean="0"/>
            <a:t>Prof. </a:t>
          </a:r>
          <a:r>
            <a:rPr lang="en-GB" dirty="0" err="1" smtClean="0"/>
            <a:t>Jian</a:t>
          </a:r>
          <a:r>
            <a:rPr lang="en-GB" dirty="0" smtClean="0"/>
            <a:t>-ping Liu</a:t>
          </a:r>
          <a:endParaRPr lang="fr-BE" dirty="0">
            <a:solidFill>
              <a:schemeClr val="bg1"/>
            </a:solidFill>
          </a:endParaRPr>
        </a:p>
      </dgm:t>
    </dgm:pt>
    <dgm:pt modelId="{EF0CEDA0-A7BC-4581-8619-720A2D66C635}" type="parTrans" cxnId="{D009769F-0DEA-4560-B3F5-782EBA925FBB}">
      <dgm:prSet/>
      <dgm:spPr/>
      <dgm:t>
        <a:bodyPr/>
        <a:lstStyle/>
        <a:p>
          <a:endParaRPr lang="fr-BE"/>
        </a:p>
      </dgm:t>
    </dgm:pt>
    <dgm:pt modelId="{876357ED-66EC-46D7-94F7-2ABBE29BCF71}" type="sibTrans" cxnId="{D009769F-0DEA-4560-B3F5-782EBA925FBB}">
      <dgm:prSet/>
      <dgm:spPr/>
      <dgm:t>
        <a:bodyPr/>
        <a:lstStyle/>
        <a:p>
          <a:endParaRPr lang="fr-BE"/>
        </a:p>
      </dgm:t>
    </dgm:pt>
    <dgm:pt modelId="{E0FC4B01-2A5E-48CD-84F9-F478D09A8699}">
      <dgm:prSet/>
      <dgm:spPr/>
      <dgm:t>
        <a:bodyPr/>
        <a:lstStyle/>
        <a:p>
          <a:pPr marL="171450" indent="0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i="1" dirty="0" smtClean="0">
              <a:solidFill>
                <a:schemeClr val="bg1"/>
              </a:solidFill>
            </a:rPr>
            <a:t>Regulatory affairs			Dr. Tai-Ping Fan and Prof. </a:t>
          </a:r>
          <a:r>
            <a:rPr lang="fr-BE" i="1" dirty="0" smtClean="0">
              <a:solidFill>
                <a:schemeClr val="bg1"/>
              </a:solidFill>
            </a:rPr>
            <a:t>Wei-Dong Zhang</a:t>
          </a:r>
          <a:endParaRPr lang="fr-BE" dirty="0">
            <a:solidFill>
              <a:schemeClr val="bg1"/>
            </a:solidFill>
          </a:endParaRPr>
        </a:p>
      </dgm:t>
    </dgm:pt>
    <dgm:pt modelId="{97DF127A-FA17-4BFE-B309-94AFDC26A40E}" type="parTrans" cxnId="{1F0C1786-C336-4326-9C5B-CBC4132999DB}">
      <dgm:prSet/>
      <dgm:spPr/>
      <dgm:t>
        <a:bodyPr/>
        <a:lstStyle/>
        <a:p>
          <a:endParaRPr lang="fr-BE"/>
        </a:p>
      </dgm:t>
    </dgm:pt>
    <dgm:pt modelId="{803FB050-46C4-4DB4-AF21-F50DCEA7B05E}" type="sibTrans" cxnId="{1F0C1786-C336-4326-9C5B-CBC4132999DB}">
      <dgm:prSet/>
      <dgm:spPr/>
      <dgm:t>
        <a:bodyPr/>
        <a:lstStyle/>
        <a:p>
          <a:endParaRPr lang="fr-BE"/>
        </a:p>
      </dgm:t>
    </dgm:pt>
    <dgm:pt modelId="{78A80949-6AFF-4263-83C8-AF8920900462}">
      <dgm:prSet/>
      <dgm:spPr/>
      <dgm:t>
        <a:bodyPr/>
        <a:lstStyle/>
        <a:p>
          <a:pPr marL="171450" indent="0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i="1" dirty="0" smtClean="0"/>
            <a:t>etc.</a:t>
          </a:r>
          <a:endParaRPr lang="fr-BE" dirty="0"/>
        </a:p>
      </dgm:t>
    </dgm:pt>
    <dgm:pt modelId="{EAAE93DB-865C-49A0-A890-3872288EC60F}" type="parTrans" cxnId="{30FA360B-1FA3-4FA1-AA7D-25E97D0EE258}">
      <dgm:prSet/>
      <dgm:spPr/>
      <dgm:t>
        <a:bodyPr/>
        <a:lstStyle/>
        <a:p>
          <a:endParaRPr lang="fr-BE"/>
        </a:p>
      </dgm:t>
    </dgm:pt>
    <dgm:pt modelId="{15CCC80B-C717-4A44-989C-DB87234BE82A}" type="sibTrans" cxnId="{30FA360B-1FA3-4FA1-AA7D-25E97D0EE258}">
      <dgm:prSet/>
      <dgm:spPr/>
      <dgm:t>
        <a:bodyPr/>
        <a:lstStyle/>
        <a:p>
          <a:endParaRPr lang="fr-BE"/>
        </a:p>
      </dgm:t>
    </dgm:pt>
    <dgm:pt modelId="{548980EE-96F5-4B0A-89F7-D25531109C3D}" type="pres">
      <dgm:prSet presAssocID="{922D9ED5-66D8-4486-BEFF-BD4F7316C67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FEFCF8-343C-4C04-AA75-807A21BE5733}" type="pres">
      <dgm:prSet presAssocID="{866F8BE6-89CB-4852-A84F-E4592AB6A09F}" presName="composite" presStyleCnt="0"/>
      <dgm:spPr/>
      <dgm:t>
        <a:bodyPr/>
        <a:lstStyle/>
        <a:p>
          <a:endParaRPr lang="en-US"/>
        </a:p>
      </dgm:t>
    </dgm:pt>
    <dgm:pt modelId="{BDD69D19-BEEC-4392-9550-865DBEC00D39}" type="pres">
      <dgm:prSet presAssocID="{866F8BE6-89CB-4852-A84F-E4592AB6A09F}" presName="parTx" presStyleLbl="alignNode1" presStyleIdx="0" presStyleCnt="1" custLinFactNeighborY="223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94121C-6DCD-4859-B0A9-250AFE14E602}" type="pres">
      <dgm:prSet presAssocID="{866F8BE6-89CB-4852-A84F-E4592AB6A09F}" presName="desTx" presStyleLbl="alignAccFollowNode1" presStyleIdx="0" presStyleCnt="1" custLinFactNeighborX="1020" custLinFactNeighborY="69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042C23-D3E8-8742-B48D-E561146ECDC8}" type="presOf" srcId="{866F8BE6-89CB-4852-A84F-E4592AB6A09F}" destId="{BDD69D19-BEEC-4392-9550-865DBEC00D39}" srcOrd="0" destOrd="0" presId="urn:microsoft.com/office/officeart/2005/8/layout/hList1"/>
    <dgm:cxn modelId="{F981A06F-7BE4-4CB1-B17A-CE35F81D6363}" srcId="{922D9ED5-66D8-4486-BEFF-BD4F7316C67C}" destId="{866F8BE6-89CB-4852-A84F-E4592AB6A09F}" srcOrd="0" destOrd="0" parTransId="{30522C6C-F632-412C-B918-A4396F2B864F}" sibTransId="{68962753-49F6-4FEE-A0D6-CC7994036E5E}"/>
    <dgm:cxn modelId="{D009769F-0DEA-4560-B3F5-782EBA925FBB}" srcId="{866F8BE6-89CB-4852-A84F-E4592AB6A09F}" destId="{A27922E5-FFCE-40C0-8399-38822EB31B4E}" srcOrd="3" destOrd="0" parTransId="{EF0CEDA0-A7BC-4581-8619-720A2D66C635}" sibTransId="{876357ED-66EC-46D7-94F7-2ABBE29BCF71}"/>
    <dgm:cxn modelId="{A086768C-2834-9A43-B302-44CD41BBB288}" type="presOf" srcId="{AB066085-889B-4AA2-8F4B-237E46944946}" destId="{D894121C-6DCD-4859-B0A9-250AFE14E602}" srcOrd="0" destOrd="1" presId="urn:microsoft.com/office/officeart/2005/8/layout/hList1"/>
    <dgm:cxn modelId="{32F92050-9CAD-E84E-9EE0-5558C1E50763}" type="presOf" srcId="{E0FC4B01-2A5E-48CD-84F9-F478D09A8699}" destId="{D894121C-6DCD-4859-B0A9-250AFE14E602}" srcOrd="0" destOrd="4" presId="urn:microsoft.com/office/officeart/2005/8/layout/hList1"/>
    <dgm:cxn modelId="{1F0C1786-C336-4326-9C5B-CBC4132999DB}" srcId="{866F8BE6-89CB-4852-A84F-E4592AB6A09F}" destId="{E0FC4B01-2A5E-48CD-84F9-F478D09A8699}" srcOrd="4" destOrd="0" parTransId="{97DF127A-FA17-4BFE-B309-94AFDC26A40E}" sibTransId="{803FB050-46C4-4DB4-AF21-F50DCEA7B05E}"/>
    <dgm:cxn modelId="{0CD3EF0F-00D9-0549-ABBD-2A007D7C9BE6}" type="presOf" srcId="{78A80949-6AFF-4263-83C8-AF8920900462}" destId="{D894121C-6DCD-4859-B0A9-250AFE14E602}" srcOrd="0" destOrd="5" presId="urn:microsoft.com/office/officeart/2005/8/layout/hList1"/>
    <dgm:cxn modelId="{7AE53C44-D872-45D3-A25C-4831C8B9CC92}" srcId="{866F8BE6-89CB-4852-A84F-E4592AB6A09F}" destId="{C0B9C5E8-E11A-4ED4-9137-05AEEFE3FEEB}" srcOrd="0" destOrd="0" parTransId="{6AF91083-A507-4766-A6A7-13EA6D580977}" sibTransId="{59376913-28CE-4339-88F9-76CEFE2CA056}"/>
    <dgm:cxn modelId="{252B8E2D-EF85-4A70-9485-63AF7CC1AFEE}" srcId="{866F8BE6-89CB-4852-A84F-E4592AB6A09F}" destId="{AB066085-889B-4AA2-8F4B-237E46944946}" srcOrd="1" destOrd="0" parTransId="{DC8319D1-95B0-4234-BC66-792242194691}" sibTransId="{6BF7B1C7-ACB9-471A-8810-1F0738B6F30E}"/>
    <dgm:cxn modelId="{CDDF741E-5A9F-7340-9D4D-14822C43B7AC}" type="presOf" srcId="{A87ACCA7-77B6-4EC0-8A67-649D16477E17}" destId="{D894121C-6DCD-4859-B0A9-250AFE14E602}" srcOrd="0" destOrd="2" presId="urn:microsoft.com/office/officeart/2005/8/layout/hList1"/>
    <dgm:cxn modelId="{7F81D85A-7F54-449A-A613-EBFE2DB5122D}" srcId="{866F8BE6-89CB-4852-A84F-E4592AB6A09F}" destId="{A87ACCA7-77B6-4EC0-8A67-649D16477E17}" srcOrd="2" destOrd="0" parTransId="{A69F0C34-087D-4C0E-9FFF-1D30D6E8E1EA}" sibTransId="{AD811CEF-1F97-48E1-B00E-80CA33ACE507}"/>
    <dgm:cxn modelId="{30FA360B-1FA3-4FA1-AA7D-25E97D0EE258}" srcId="{866F8BE6-89CB-4852-A84F-E4592AB6A09F}" destId="{78A80949-6AFF-4263-83C8-AF8920900462}" srcOrd="5" destOrd="0" parTransId="{EAAE93DB-865C-49A0-A890-3872288EC60F}" sibTransId="{15CCC80B-C717-4A44-989C-DB87234BE82A}"/>
    <dgm:cxn modelId="{C8D3DB35-E7D3-8A4C-BD6F-DAD3E1A4DFF9}" type="presOf" srcId="{A27922E5-FFCE-40C0-8399-38822EB31B4E}" destId="{D894121C-6DCD-4859-B0A9-250AFE14E602}" srcOrd="0" destOrd="3" presId="urn:microsoft.com/office/officeart/2005/8/layout/hList1"/>
    <dgm:cxn modelId="{633966EC-B686-A546-8FF5-A0DB7BFBBB83}" type="presOf" srcId="{922D9ED5-66D8-4486-BEFF-BD4F7316C67C}" destId="{548980EE-96F5-4B0A-89F7-D25531109C3D}" srcOrd="0" destOrd="0" presId="urn:microsoft.com/office/officeart/2005/8/layout/hList1"/>
    <dgm:cxn modelId="{4A1758B6-956F-7846-82CF-4C5566D008B8}" type="presOf" srcId="{C0B9C5E8-E11A-4ED4-9137-05AEEFE3FEEB}" destId="{D894121C-6DCD-4859-B0A9-250AFE14E602}" srcOrd="0" destOrd="0" presId="urn:microsoft.com/office/officeart/2005/8/layout/hList1"/>
    <dgm:cxn modelId="{486FFF54-0873-DD43-9E6B-4A41A7F5C695}" type="presParOf" srcId="{548980EE-96F5-4B0A-89F7-D25531109C3D}" destId="{C2FEFCF8-343C-4C04-AA75-807A21BE5733}" srcOrd="0" destOrd="0" presId="urn:microsoft.com/office/officeart/2005/8/layout/hList1"/>
    <dgm:cxn modelId="{18CA87DB-4209-B849-8B83-61CB5F20BDF8}" type="presParOf" srcId="{C2FEFCF8-343C-4C04-AA75-807A21BE5733}" destId="{BDD69D19-BEEC-4392-9550-865DBEC00D39}" srcOrd="0" destOrd="0" presId="urn:microsoft.com/office/officeart/2005/8/layout/hList1"/>
    <dgm:cxn modelId="{C723881F-170A-5945-B735-2CCA03E0E86B}" type="presParOf" srcId="{C2FEFCF8-343C-4C04-AA75-807A21BE5733}" destId="{D894121C-6DCD-4859-B0A9-250AFE14E60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49FE6-FBE1-4F7E-8CB0-2C854EC3C07D}">
      <dsp:nvSpPr>
        <dsp:cNvPr id="0" name=""/>
        <dsp:cNvSpPr/>
      </dsp:nvSpPr>
      <dsp:spPr>
        <a:xfrm>
          <a:off x="0" y="84543"/>
          <a:ext cx="6093530" cy="14069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4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baseline="0" dirty="0" smtClean="0">
              <a:solidFill>
                <a:schemeClr val="tx1"/>
              </a:solidFill>
            </a:rPr>
            <a:t>Joint meeting of the GPTCM Research Association, the TCM Specialty Committee of the </a:t>
          </a:r>
          <a:r>
            <a:rPr lang="en-US" sz="1600" b="1" kern="1200" baseline="0" dirty="0" smtClean="0">
              <a:solidFill>
                <a:schemeClr val="tx1"/>
              </a:solidFill>
            </a:rPr>
            <a:t>WFCMS </a:t>
          </a:r>
          <a:r>
            <a:rPr lang="en-US" sz="1600" b="1" kern="1200" baseline="0" dirty="0" smtClean="0">
              <a:solidFill>
                <a:schemeClr val="tx1"/>
              </a:solidFill>
            </a:rPr>
            <a:t>and the TCM Pharmaceutical Analysis Specialty Committee of the </a:t>
          </a:r>
          <a:r>
            <a:rPr lang="en-US" sz="1600" b="1" kern="1200" baseline="0" dirty="0" smtClean="0">
              <a:solidFill>
                <a:schemeClr val="tx1"/>
              </a:solidFill>
            </a:rPr>
            <a:t>WFCMS</a:t>
          </a:r>
          <a:r>
            <a:rPr lang="en-US" sz="1600" b="1" kern="1200" baseline="0" dirty="0" smtClean="0">
              <a:solidFill>
                <a:schemeClr val="tx1"/>
              </a:solidFill>
            </a:rPr>
            <a:t/>
          </a:r>
          <a:br>
            <a:rPr lang="en-US" sz="1600" b="1" kern="1200" baseline="0" dirty="0" smtClean="0">
              <a:solidFill>
                <a:schemeClr val="tx1"/>
              </a:solidFill>
            </a:rPr>
          </a:br>
          <a:r>
            <a:rPr lang="en-US" sz="1600" b="1" kern="1200" baseline="0" dirty="0" smtClean="0">
              <a:solidFill>
                <a:schemeClr val="tx1"/>
              </a:solidFill>
            </a:rPr>
            <a:t>13</a:t>
          </a:r>
          <a:r>
            <a:rPr lang="en-US" sz="1600" b="1" kern="1200" baseline="30000" dirty="0" smtClean="0">
              <a:solidFill>
                <a:schemeClr val="tx1"/>
              </a:solidFill>
            </a:rPr>
            <a:t>th</a:t>
          </a:r>
          <a:r>
            <a:rPr lang="en-US" sz="1600" b="1" kern="1200" baseline="0" dirty="0" smtClean="0">
              <a:solidFill>
                <a:schemeClr val="tx1"/>
              </a:solidFill>
            </a:rPr>
            <a:t>-15</a:t>
          </a:r>
          <a:r>
            <a:rPr lang="en-US" sz="1600" b="1" kern="1200" baseline="30000" dirty="0" smtClean="0">
              <a:solidFill>
                <a:schemeClr val="tx1"/>
              </a:solidFill>
            </a:rPr>
            <a:t>th</a:t>
          </a:r>
          <a:r>
            <a:rPr lang="en-US" sz="1600" b="1" kern="1200" baseline="0" dirty="0" smtClean="0">
              <a:solidFill>
                <a:schemeClr val="tx1"/>
              </a:solidFill>
            </a:rPr>
            <a:t> July 2015, Mons, Belgium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i="1" kern="1200" baseline="0" dirty="0" smtClean="0">
              <a:solidFill>
                <a:schemeClr val="tx1"/>
              </a:solidFill>
            </a:rPr>
            <a:t>First Announcement</a:t>
          </a:r>
          <a:endParaRPr lang="fr-BE" sz="1050" b="1" i="1" kern="1200" baseline="0" dirty="0">
            <a:solidFill>
              <a:schemeClr val="tx1"/>
            </a:solidFill>
          </a:endParaRPr>
        </a:p>
      </dsp:txBody>
      <dsp:txXfrm>
        <a:off x="68680" y="153223"/>
        <a:ext cx="5956170" cy="12695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49FE6-FBE1-4F7E-8CB0-2C854EC3C07D}">
      <dsp:nvSpPr>
        <dsp:cNvPr id="0" name=""/>
        <dsp:cNvSpPr/>
      </dsp:nvSpPr>
      <dsp:spPr>
        <a:xfrm>
          <a:off x="0" y="84543"/>
          <a:ext cx="6093530" cy="14069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4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baseline="0" dirty="0" smtClean="0">
              <a:solidFill>
                <a:schemeClr val="tx1"/>
              </a:solidFill>
            </a:rPr>
            <a:t>Joint meeting of the GPTCM Research Association, the TCM Specialty Committee of the </a:t>
          </a:r>
          <a:r>
            <a:rPr lang="en-US" sz="1600" b="1" kern="1200" baseline="0" dirty="0" smtClean="0">
              <a:solidFill>
                <a:schemeClr val="tx1"/>
              </a:solidFill>
            </a:rPr>
            <a:t>WFCMS </a:t>
          </a:r>
          <a:r>
            <a:rPr lang="en-US" sz="1600" b="1" kern="1200" baseline="0" dirty="0" smtClean="0">
              <a:solidFill>
                <a:schemeClr val="tx1"/>
              </a:solidFill>
            </a:rPr>
            <a:t>and the TCM Pharmaceutical Analysis Specialty Committee of the </a:t>
          </a:r>
          <a:r>
            <a:rPr lang="en-US" sz="1600" b="1" kern="1200" baseline="0" dirty="0" smtClean="0">
              <a:solidFill>
                <a:schemeClr val="tx1"/>
              </a:solidFill>
            </a:rPr>
            <a:t>WFCMS</a:t>
          </a:r>
          <a:r>
            <a:rPr lang="en-US" sz="1600" b="1" kern="1200" baseline="0" dirty="0" smtClean="0">
              <a:solidFill>
                <a:schemeClr val="tx1"/>
              </a:solidFill>
            </a:rPr>
            <a:t/>
          </a:r>
          <a:br>
            <a:rPr lang="en-US" sz="1600" b="1" kern="1200" baseline="0" dirty="0" smtClean="0">
              <a:solidFill>
                <a:schemeClr val="tx1"/>
              </a:solidFill>
            </a:rPr>
          </a:br>
          <a:r>
            <a:rPr lang="en-US" sz="1600" b="1" kern="1200" baseline="0" dirty="0" smtClean="0">
              <a:solidFill>
                <a:schemeClr val="tx1"/>
              </a:solidFill>
            </a:rPr>
            <a:t>13</a:t>
          </a:r>
          <a:r>
            <a:rPr lang="en-US" sz="1600" b="1" kern="1200" baseline="30000" dirty="0" smtClean="0">
              <a:solidFill>
                <a:schemeClr val="tx1"/>
              </a:solidFill>
            </a:rPr>
            <a:t>th</a:t>
          </a:r>
          <a:r>
            <a:rPr lang="en-US" sz="1600" b="1" kern="1200" baseline="0" dirty="0" smtClean="0">
              <a:solidFill>
                <a:schemeClr val="tx1"/>
              </a:solidFill>
            </a:rPr>
            <a:t>-15</a:t>
          </a:r>
          <a:r>
            <a:rPr lang="en-US" sz="1600" b="1" kern="1200" baseline="30000" dirty="0" smtClean="0">
              <a:solidFill>
                <a:schemeClr val="tx1"/>
              </a:solidFill>
            </a:rPr>
            <a:t>th</a:t>
          </a:r>
          <a:r>
            <a:rPr lang="en-US" sz="1600" b="1" kern="1200" baseline="0" dirty="0" smtClean="0">
              <a:solidFill>
                <a:schemeClr val="tx1"/>
              </a:solidFill>
            </a:rPr>
            <a:t> July 2015, Mons, Belgium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i="1" kern="1200" baseline="0" dirty="0" smtClean="0">
              <a:solidFill>
                <a:schemeClr val="tx1"/>
              </a:solidFill>
            </a:rPr>
            <a:t>First Announcement</a:t>
          </a:r>
          <a:endParaRPr lang="fr-BE" sz="1050" b="1" i="1" kern="1200" baseline="0" dirty="0">
            <a:solidFill>
              <a:schemeClr val="tx1"/>
            </a:solidFill>
          </a:endParaRPr>
        </a:p>
      </dsp:txBody>
      <dsp:txXfrm>
        <a:off x="68680" y="153223"/>
        <a:ext cx="5956170" cy="12695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D69D19-BEEC-4392-9550-865DBEC00D39}">
      <dsp:nvSpPr>
        <dsp:cNvPr id="0" name=""/>
        <dsp:cNvSpPr/>
      </dsp:nvSpPr>
      <dsp:spPr>
        <a:xfrm>
          <a:off x="0" y="225001"/>
          <a:ext cx="7618467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4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271463" algn="l"/>
              <a:tab pos="3587750" algn="l"/>
            </a:tabLst>
          </a:pPr>
          <a:r>
            <a:rPr lang="en-US" sz="1600" b="1" i="1" kern="1200" dirty="0" smtClean="0">
              <a:solidFill>
                <a:schemeClr val="tx1"/>
              </a:solidFill>
            </a:rPr>
            <a:t>	Scientific topics	Chair</a:t>
          </a:r>
          <a:r>
            <a:rPr lang="en-US" sz="1600" b="1" i="1" kern="1200" dirty="0" smtClean="0">
              <a:solidFill>
                <a:srgbClr val="FF0000"/>
              </a:solidFill>
            </a:rPr>
            <a:t>  </a:t>
          </a:r>
          <a:endParaRPr lang="fr-BE" sz="1600" kern="1200" dirty="0">
            <a:solidFill>
              <a:srgbClr val="FF0000"/>
            </a:solidFill>
          </a:endParaRPr>
        </a:p>
      </dsp:txBody>
      <dsp:txXfrm>
        <a:off x="0" y="225001"/>
        <a:ext cx="7618467" cy="460800"/>
      </dsp:txXfrm>
    </dsp:sp>
    <dsp:sp modelId="{D894121C-6DCD-4859-B0A9-250AFE14E602}">
      <dsp:nvSpPr>
        <dsp:cNvPr id="0" name=""/>
        <dsp:cNvSpPr/>
      </dsp:nvSpPr>
      <dsp:spPr>
        <a:xfrm>
          <a:off x="0" y="704930"/>
          <a:ext cx="7618467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4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marR="0" lvl="1" indent="0" algn="l" defTabSz="7112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en-US" sz="1600" i="1" kern="1200" dirty="0" smtClean="0">
              <a:solidFill>
                <a:schemeClr val="bg1"/>
              </a:solidFill>
            </a:rPr>
            <a:t>Quality control and standardization	Prof. Kelvin Chan and </a:t>
          </a:r>
          <a:r>
            <a:rPr lang="en-GB" sz="1600" i="1" kern="1200" dirty="0" smtClean="0">
              <a:solidFill>
                <a:schemeClr val="bg1"/>
              </a:solidFill>
            </a:rPr>
            <a:t>Prof. Yuan-</a:t>
          </a:r>
          <a:r>
            <a:rPr lang="en-GB" sz="1600" i="1" kern="1200" dirty="0" err="1" smtClean="0">
              <a:solidFill>
                <a:schemeClr val="bg1"/>
              </a:solidFill>
            </a:rPr>
            <a:t>Shiun</a:t>
          </a:r>
          <a:r>
            <a:rPr lang="en-GB" sz="1600" i="1" kern="1200" dirty="0" smtClean="0">
              <a:solidFill>
                <a:schemeClr val="bg1"/>
              </a:solidFill>
            </a:rPr>
            <a:t> Chang</a:t>
          </a:r>
          <a:endParaRPr lang="fr-BE" sz="1600" i="1" kern="1200" dirty="0">
            <a:solidFill>
              <a:schemeClr val="bg1"/>
            </a:solidFill>
          </a:endParaRPr>
        </a:p>
        <a:p>
          <a:pPr marL="171450" lvl="1" indent="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i="1" kern="1200" dirty="0" smtClean="0">
              <a:solidFill>
                <a:schemeClr val="bg1"/>
              </a:solidFill>
            </a:rPr>
            <a:t>Pharmacology and toxicology		Prof. Pierre </a:t>
          </a:r>
          <a:r>
            <a:rPr lang="en-US" sz="1600" i="1" kern="1200" dirty="0" err="1" smtClean="0">
              <a:solidFill>
                <a:schemeClr val="bg1"/>
              </a:solidFill>
            </a:rPr>
            <a:t>Duez</a:t>
          </a:r>
          <a:r>
            <a:rPr lang="en-US" sz="1600" i="1" kern="1200" dirty="0" smtClean="0">
              <a:solidFill>
                <a:schemeClr val="bg1"/>
              </a:solidFill>
            </a:rPr>
            <a:t> and Dr. Fan </a:t>
          </a:r>
          <a:r>
            <a:rPr lang="en-US" sz="1600" i="1" kern="1200" dirty="0" err="1" smtClean="0">
              <a:solidFill>
                <a:schemeClr val="bg1"/>
              </a:solidFill>
            </a:rPr>
            <a:t>Qu</a:t>
          </a:r>
          <a:endParaRPr lang="fr-BE" sz="1600" kern="1200" dirty="0">
            <a:solidFill>
              <a:schemeClr val="bg1"/>
            </a:solidFill>
          </a:endParaRPr>
        </a:p>
        <a:p>
          <a:pPr marL="171450" lvl="1" indent="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i="1" kern="1200" dirty="0" smtClean="0">
              <a:solidFill>
                <a:schemeClr val="bg1"/>
              </a:solidFill>
            </a:rPr>
            <a:t>Clinical and in vivo studies		Prof. </a:t>
          </a:r>
          <a:r>
            <a:rPr lang="en-US" sz="1600" i="1" kern="1200" dirty="0" err="1" smtClean="0">
              <a:solidFill>
                <a:schemeClr val="bg1"/>
              </a:solidFill>
            </a:rPr>
            <a:t>Aiping</a:t>
          </a:r>
          <a:r>
            <a:rPr lang="en-US" sz="1600" i="1" kern="1200" dirty="0" smtClean="0">
              <a:solidFill>
                <a:schemeClr val="bg1"/>
              </a:solidFill>
            </a:rPr>
            <a:t> Lu </a:t>
          </a:r>
          <a:endParaRPr lang="fr-BE" sz="1600" kern="1200" dirty="0">
            <a:solidFill>
              <a:schemeClr val="bg1"/>
            </a:solidFill>
          </a:endParaRPr>
        </a:p>
        <a:p>
          <a:pPr marL="171450" lvl="1" indent="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i="1" kern="1200" dirty="0" smtClean="0">
              <a:solidFill>
                <a:schemeClr val="bg1"/>
              </a:solidFill>
            </a:rPr>
            <a:t>Acupuncture 				Prof. Nicola Robinson and </a:t>
          </a:r>
          <a:r>
            <a:rPr lang="en-GB" sz="1600" kern="1200" dirty="0" smtClean="0"/>
            <a:t>Prof. </a:t>
          </a:r>
          <a:r>
            <a:rPr lang="en-GB" sz="1600" kern="1200" dirty="0" err="1" smtClean="0"/>
            <a:t>Jian</a:t>
          </a:r>
          <a:r>
            <a:rPr lang="en-GB" sz="1600" kern="1200" dirty="0" smtClean="0"/>
            <a:t>-ping Liu</a:t>
          </a:r>
          <a:endParaRPr lang="fr-BE" sz="1600" kern="1200" dirty="0">
            <a:solidFill>
              <a:schemeClr val="bg1"/>
            </a:solidFill>
          </a:endParaRPr>
        </a:p>
        <a:p>
          <a:pPr marL="171450" lvl="1" indent="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i="1" kern="1200" dirty="0" smtClean="0">
              <a:solidFill>
                <a:schemeClr val="bg1"/>
              </a:solidFill>
            </a:rPr>
            <a:t>Regulatory affairs			Dr. Tai-Ping Fan and Prof. </a:t>
          </a:r>
          <a:r>
            <a:rPr lang="fr-BE" sz="1600" i="1" kern="1200" dirty="0" smtClean="0">
              <a:solidFill>
                <a:schemeClr val="bg1"/>
              </a:solidFill>
            </a:rPr>
            <a:t>Wei-Dong Zhang</a:t>
          </a:r>
          <a:endParaRPr lang="fr-BE" sz="1600" kern="1200" dirty="0">
            <a:solidFill>
              <a:schemeClr val="bg1"/>
            </a:solidFill>
          </a:endParaRPr>
        </a:p>
        <a:p>
          <a:pPr marL="171450" lvl="1" indent="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i="1" kern="1200" dirty="0" smtClean="0"/>
            <a:t>etc.</a:t>
          </a:r>
          <a:endParaRPr lang="fr-BE" sz="1600" kern="1200" dirty="0"/>
        </a:p>
      </dsp:txBody>
      <dsp:txXfrm>
        <a:off x="0" y="704930"/>
        <a:ext cx="7618467" cy="1756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84B2D-2D2C-46FC-8FF8-72AB02D87F2F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7DAAE-4359-4721-A5BA-BC3EC8B84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505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7DAAE-4359-4721-A5BA-BC3EC8B848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296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701" y="1406021"/>
            <a:ext cx="668654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5700" y="3905864"/>
            <a:ext cx="668655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42267" y="1554480"/>
            <a:ext cx="4574167" cy="388620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9002" y="1554480"/>
            <a:ext cx="2248662" cy="38862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44468" y="1554480"/>
            <a:ext cx="4576572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744468" y="1545336"/>
            <a:ext cx="4576572" cy="3886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2" y="1472184"/>
            <a:ext cx="668655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9002" y="3886200"/>
            <a:ext cx="668655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25" y="609600"/>
            <a:ext cx="3917685" cy="1066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60914" y="1915859"/>
            <a:ext cx="3950880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8151" y="1915881"/>
            <a:ext cx="3942587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534924" y="6356351"/>
            <a:ext cx="5527548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24" y="609601"/>
            <a:ext cx="3917045" cy="1066799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576" y="1916113"/>
            <a:ext cx="3941763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575" y="2860677"/>
            <a:ext cx="3941763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7011" y="1916113"/>
            <a:ext cx="396584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7011" y="2860676"/>
            <a:ext cx="3955521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534924" y="6356351"/>
            <a:ext cx="5527548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759700" y="1551544"/>
            <a:ext cx="19812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3572" y="1920877"/>
            <a:ext cx="3958960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24" y="606425"/>
            <a:ext cx="3931444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6575" y="1920876"/>
            <a:ext cx="3931444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534924" y="6356351"/>
            <a:ext cx="5527548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24" y="600075"/>
            <a:ext cx="2247767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10851" y="1651000"/>
            <a:ext cx="6096661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10850" y="614364"/>
            <a:ext cx="4053550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534924" y="6356351"/>
            <a:ext cx="5527548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500">
              <a:srgbClr val="619BB4">
                <a:lumMod val="83000"/>
                <a:lumOff val="17000"/>
              </a:srgbClr>
            </a:gs>
            <a:gs pos="31000">
              <a:schemeClr val="bg2">
                <a:tint val="80000"/>
                <a:lumMod val="80000"/>
              </a:schemeClr>
            </a:gs>
            <a:gs pos="100000">
              <a:schemeClr val="bg2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9002" y="1554480"/>
            <a:ext cx="2246127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42267" y="1547036"/>
            <a:ext cx="4574167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59700" y="189469"/>
            <a:ext cx="1981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59002" y="6356351"/>
            <a:ext cx="5527548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6398" y="6356351"/>
            <a:ext cx="1232491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981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12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diagramQuickStyle" Target="../diagrams/quickStyle1.xml"/><Relationship Id="rId5" Type="http://schemas.openxmlformats.org/officeDocument/2006/relationships/image" Target="../media/image3.JPG"/><Relationship Id="rId15" Type="http://schemas.openxmlformats.org/officeDocument/2006/relationships/image" Target="../media/image8.png"/><Relationship Id="rId10" Type="http://schemas.openxmlformats.org/officeDocument/2006/relationships/diagramLayout" Target="../diagrams/layout1.xml"/><Relationship Id="rId4" Type="http://schemas.openxmlformats.org/officeDocument/2006/relationships/image" Target="../media/image2.png"/><Relationship Id="rId9" Type="http://schemas.openxmlformats.org/officeDocument/2006/relationships/diagramData" Target="../diagrams/data1.xml"/><Relationship Id="rId14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image" Target="../media/image8.png"/><Relationship Id="rId3" Type="http://schemas.openxmlformats.org/officeDocument/2006/relationships/image" Target="../media/image10.jpg"/><Relationship Id="rId7" Type="http://schemas.openxmlformats.org/officeDocument/2006/relationships/image" Target="../media/image7.jpg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image" Target="../media/image9.jpeg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11" Type="http://schemas.openxmlformats.org/officeDocument/2006/relationships/diagramColors" Target="../diagrams/colors2.xml"/><Relationship Id="rId5" Type="http://schemas.openxmlformats.org/officeDocument/2006/relationships/hyperlink" Target="http://www.google.be/url?sa=i&amp;rct=j&amp;q=&amp;esrc=s&amp;source=images&amp;cd=&amp;cad=rja&amp;uact=8&amp;docid=Vl24xu2UswuxBM&amp;tbnid=dLRNoPCqy_oDRM:&amp;ved=0CAUQjRw&amp;url=http://www.unedernierepourlaroute.com/npds/article.php?sid=942&amp;ei=GYqaU4rCCMf2O4nrgZAJ&amp;bvm=bv.68911936,d.ZWU&amp;psig=AFQjCNHYV0NhJkqat8_mS5uZ8gBIgt0htw&amp;ust=1402723035352751" TargetMode="Externa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image" Target="../media/image11.jpeg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41" t="10660" r="76911" b="71744"/>
          <a:stretch/>
        </p:blipFill>
        <p:spPr bwMode="auto">
          <a:xfrm>
            <a:off x="216243" y="4974938"/>
            <a:ext cx="1600200" cy="1776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28600" y="1905000"/>
            <a:ext cx="953839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cs typeface="Arial" panose="020B0604020202020204" pitchFamily="34" charset="0"/>
              </a:rPr>
              <a:t>Invitation to the </a:t>
            </a:r>
            <a:r>
              <a:rPr lang="en-US" sz="1600" b="1" u="sng" dirty="0"/>
              <a:t>Joint meeting of the GPTCM Research Association, the TCM Specialty Committee of the </a:t>
            </a:r>
            <a:r>
              <a:rPr lang="en-US" sz="1600" b="1" u="sng" dirty="0" smtClean="0"/>
              <a:t>WFCMS </a:t>
            </a:r>
            <a:r>
              <a:rPr lang="en-US" sz="1600" b="1" u="sng" dirty="0"/>
              <a:t>and the TCM Pharmaceutical Analysis Specialty Committee of the </a:t>
            </a:r>
            <a:r>
              <a:rPr lang="en-US" sz="1600" b="1" u="sng" dirty="0" smtClean="0"/>
              <a:t>WFCMS</a:t>
            </a:r>
            <a:endParaRPr lang="en-US" sz="1600" b="1" u="sng" dirty="0" smtClean="0"/>
          </a:p>
          <a:p>
            <a:endParaRPr lang="en-US" sz="1600" b="1" u="sng" dirty="0" smtClean="0">
              <a:cs typeface="Arial" panose="020B0604020202020204" pitchFamily="34" charset="0"/>
            </a:endParaRPr>
          </a:p>
          <a:p>
            <a:r>
              <a:rPr lang="en-US" sz="1600" dirty="0" smtClean="0">
                <a:cs typeface="Arial" panose="020B0604020202020204" pitchFamily="34" charset="0"/>
              </a:rPr>
              <a:t>The Good </a:t>
            </a:r>
            <a:r>
              <a:rPr lang="en-US" sz="1600" dirty="0">
                <a:cs typeface="Arial" panose="020B0604020202020204" pitchFamily="34" charset="0"/>
              </a:rPr>
              <a:t>P</a:t>
            </a:r>
            <a:r>
              <a:rPr lang="en-US" sz="1600" dirty="0" smtClean="0">
                <a:cs typeface="Arial" panose="020B0604020202020204" pitchFamily="34" charset="0"/>
              </a:rPr>
              <a:t>ractice in Traditional Chinese </a:t>
            </a:r>
            <a:r>
              <a:rPr lang="en-US" sz="1600" dirty="0">
                <a:cs typeface="Arial" panose="020B0604020202020204" pitchFamily="34" charset="0"/>
              </a:rPr>
              <a:t>M</a:t>
            </a:r>
            <a:r>
              <a:rPr lang="en-US" sz="1600" dirty="0" smtClean="0">
                <a:cs typeface="Arial" panose="020B0604020202020204" pitchFamily="34" charset="0"/>
              </a:rPr>
              <a:t>edicine Research </a:t>
            </a:r>
            <a:r>
              <a:rPr lang="en-US" sz="1600" dirty="0">
                <a:cs typeface="Arial" panose="020B0604020202020204" pitchFamily="34" charset="0"/>
              </a:rPr>
              <a:t>A</a:t>
            </a:r>
            <a:r>
              <a:rPr lang="en-US" sz="1600" dirty="0" smtClean="0">
                <a:cs typeface="Arial" panose="020B0604020202020204" pitchFamily="34" charset="0"/>
              </a:rPr>
              <a:t>ssociation (GP-TCM RA) invites all scientists from </a:t>
            </a:r>
            <a:r>
              <a:rPr lang="en-US" sz="1600" dirty="0">
                <a:cs typeface="Arial" panose="020B0604020202020204" pitchFamily="34" charset="0"/>
              </a:rPr>
              <a:t>academia, industries, and other fields, dealing with  </a:t>
            </a:r>
            <a:r>
              <a:rPr lang="en-US" sz="1600" dirty="0" smtClean="0">
                <a:cs typeface="Arial" panose="020B0604020202020204" pitchFamily="34" charset="0"/>
              </a:rPr>
              <a:t>traditional Chinese medicine, natural medicine, medicinal plants and acupuncture research to attend this meeting. </a:t>
            </a:r>
          </a:p>
          <a:p>
            <a:r>
              <a:rPr lang="en-US" sz="1600" dirty="0" smtClean="0">
                <a:cs typeface="Arial" panose="020B0604020202020204" pitchFamily="34" charset="0"/>
              </a:rPr>
              <a:t>The scientific meeting will be held in University of Mons, located in Mons, a city in the south of </a:t>
            </a:r>
            <a:r>
              <a:rPr lang="en-US" sz="1600" dirty="0">
                <a:cs typeface="Arial" panose="020B0604020202020204" pitchFamily="34" charset="0"/>
              </a:rPr>
              <a:t>Belgium, 1.5h by train from Brussels and 2-3 h by train from Paris, London and Amsterdam. Mons </a:t>
            </a:r>
            <a:r>
              <a:rPr lang="en-US" sz="1600" dirty="0" smtClean="0">
                <a:cs typeface="Arial" panose="020B0604020202020204" pitchFamily="34" charset="0"/>
              </a:rPr>
              <a:t>owns </a:t>
            </a:r>
            <a:r>
              <a:rPr lang="en-US" sz="1600" dirty="0">
                <a:cs typeface="Arial" panose="020B0604020202020204" pitchFamily="34" charset="0"/>
              </a:rPr>
              <a:t>three works of art that UNESCO has listed as World Heritage sites and has been chosen to be the European Capital of Culture in </a:t>
            </a:r>
            <a:r>
              <a:rPr lang="en-US" sz="1600" dirty="0" smtClean="0">
                <a:cs typeface="Arial" panose="020B0604020202020204" pitchFamily="34" charset="0"/>
              </a:rPr>
              <a:t>2015</a:t>
            </a:r>
            <a:r>
              <a:rPr lang="en-US" sz="1600" dirty="0">
                <a:cs typeface="Arial" panose="020B0604020202020204" pitchFamily="34" charset="0"/>
              </a:rPr>
              <a:t>. During this year, the city will be marked </a:t>
            </a:r>
            <a:r>
              <a:rPr lang="en-US" sz="1600" dirty="0" smtClean="0">
                <a:cs typeface="Arial" panose="020B0604020202020204" pitchFamily="34" charset="0"/>
              </a:rPr>
              <a:t>by a plenty of </a:t>
            </a:r>
            <a:r>
              <a:rPr lang="en-US" sz="1600" dirty="0">
                <a:cs typeface="Arial" panose="020B0604020202020204" pitchFamily="34" charset="0"/>
              </a:rPr>
              <a:t>festivals, joint projects and surprises.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646" y="4834166"/>
            <a:ext cx="2299355" cy="1944000"/>
          </a:xfrm>
          <a:prstGeom prst="rect">
            <a:avLst/>
          </a:prstGeom>
        </p:spPr>
      </p:pic>
      <p:pic>
        <p:nvPicPr>
          <p:cNvPr id="15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4834166"/>
            <a:ext cx="2895600" cy="193243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08" t="-9477" r="-5168" b="-10701"/>
          <a:stretch/>
        </p:blipFill>
        <p:spPr bwMode="auto">
          <a:xfrm>
            <a:off x="2971800" y="5853981"/>
            <a:ext cx="1296000" cy="91261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</p:pic>
      <p:pic>
        <p:nvPicPr>
          <p:cNvPr id="19" name="Content Placeholder 9"/>
          <p:cNvPicPr>
            <a:picLocks noGrp="1" noChangeAspect="1"/>
          </p:cNvPicPr>
          <p:nvPr>
            <p:ph sz="half" idx="4294967295"/>
          </p:nvPr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63" t="-17433" r="-3240" b="-9161"/>
          <a:stretch/>
        </p:blipFill>
        <p:spPr>
          <a:xfrm>
            <a:off x="2057400" y="4974938"/>
            <a:ext cx="2239041" cy="719339"/>
          </a:xfrm>
          <a:solidFill>
            <a:schemeClr val="tx1"/>
          </a:solidFill>
        </p:spPr>
      </p:pic>
      <p:pic>
        <p:nvPicPr>
          <p:cNvPr id="17" name="Image 16" descr="ulbgiggrand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16079" y="5875628"/>
            <a:ext cx="826889" cy="890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" name="Diagramme 17"/>
          <p:cNvGraphicFramePr/>
          <p:nvPr>
            <p:extLst>
              <p:ext uri="{D42A27DB-BD31-4B8C-83A1-F6EECF244321}">
                <p14:modId xmlns:p14="http://schemas.microsoft.com/office/powerpoint/2010/main" val="149138209"/>
              </p:ext>
            </p:extLst>
          </p:nvPr>
        </p:nvGraphicFramePr>
        <p:xfrm>
          <a:off x="1906235" y="135504"/>
          <a:ext cx="6093530" cy="1540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pic>
        <p:nvPicPr>
          <p:cNvPr id="20" name="Picture 10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1382578" cy="138257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228600"/>
            <a:ext cx="1410459" cy="14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267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223" y="5354250"/>
            <a:ext cx="2538198" cy="150375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520" y="5334000"/>
            <a:ext cx="2265406" cy="150876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83" y="5334000"/>
            <a:ext cx="2263140" cy="15087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6701" y="4519136"/>
            <a:ext cx="91059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u="sng" dirty="0" smtClean="0">
                <a:cs typeface="Arial" panose="020B0604020202020204" pitchFamily="34" charset="0"/>
              </a:rPr>
              <a:t>Call for abstract</a:t>
            </a:r>
            <a:r>
              <a:rPr lang="en-US" sz="1400" dirty="0" smtClean="0">
                <a:cs typeface="Arial" panose="020B0604020202020204" pitchFamily="34" charset="0"/>
              </a:rPr>
              <a:t> </a:t>
            </a:r>
            <a:br>
              <a:rPr lang="en-US" sz="1400" dirty="0" smtClean="0">
                <a:cs typeface="Arial" panose="020B0604020202020204" pitchFamily="34" charset="0"/>
              </a:rPr>
            </a:br>
            <a:r>
              <a:rPr lang="en-US" sz="1400" dirty="0" smtClean="0">
                <a:cs typeface="Arial" panose="020B0604020202020204" pitchFamily="34" charset="0"/>
              </a:rPr>
              <a:t>The abstract should be structured with four subheadings : </a:t>
            </a:r>
            <a:r>
              <a:rPr lang="en-US" sz="1400" i="1" dirty="0" smtClean="0">
                <a:cs typeface="Arial" panose="020B0604020202020204" pitchFamily="34" charset="0"/>
              </a:rPr>
              <a:t>(</a:t>
            </a:r>
            <a:r>
              <a:rPr lang="en-US" sz="1400" i="1" dirty="0" err="1" smtClean="0">
                <a:cs typeface="Arial" panose="020B0604020202020204" pitchFamily="34" charset="0"/>
              </a:rPr>
              <a:t>i</a:t>
            </a:r>
            <a:r>
              <a:rPr lang="en-US" sz="1400" i="1" dirty="0" smtClean="0">
                <a:cs typeface="Arial" panose="020B0604020202020204" pitchFamily="34" charset="0"/>
              </a:rPr>
              <a:t>) </a:t>
            </a:r>
            <a:r>
              <a:rPr lang="en-US" sz="1400" dirty="0" smtClean="0">
                <a:cs typeface="Arial" panose="020B0604020202020204" pitchFamily="34" charset="0"/>
              </a:rPr>
              <a:t>Introduction/Aim of the study, </a:t>
            </a:r>
            <a:r>
              <a:rPr lang="en-US" sz="1400" i="1" dirty="0" smtClean="0">
                <a:cs typeface="Arial" panose="020B0604020202020204" pitchFamily="34" charset="0"/>
              </a:rPr>
              <a:t>(ii) </a:t>
            </a:r>
            <a:r>
              <a:rPr lang="en-US" sz="1400" dirty="0" smtClean="0">
                <a:cs typeface="Arial" panose="020B0604020202020204" pitchFamily="34" charset="0"/>
              </a:rPr>
              <a:t>Material and methods, </a:t>
            </a:r>
            <a:r>
              <a:rPr lang="en-US" sz="1400" i="1" dirty="0" smtClean="0">
                <a:cs typeface="Arial" panose="020B0604020202020204" pitchFamily="34" charset="0"/>
              </a:rPr>
              <a:t>(iii)</a:t>
            </a:r>
            <a:r>
              <a:rPr lang="en-US" sz="1400" dirty="0" smtClean="0">
                <a:cs typeface="Arial" panose="020B0604020202020204" pitchFamily="34" charset="0"/>
              </a:rPr>
              <a:t> results and </a:t>
            </a:r>
            <a:r>
              <a:rPr lang="en-US" sz="1400" i="1" dirty="0" smtClean="0">
                <a:cs typeface="Arial" panose="020B0604020202020204" pitchFamily="34" charset="0"/>
              </a:rPr>
              <a:t>(iv)</a:t>
            </a:r>
            <a:r>
              <a:rPr lang="en-US" sz="1400" dirty="0" smtClean="0">
                <a:cs typeface="Arial" panose="020B0604020202020204" pitchFamily="34" charset="0"/>
              </a:rPr>
              <a:t> Discussion and conclusions. The text should not exceed 250 words. </a:t>
            </a:r>
          </a:p>
        </p:txBody>
      </p:sp>
      <p:pic>
        <p:nvPicPr>
          <p:cNvPr id="1028" name="Picture 4" descr="http://www.udplr.com/npds/images/news/200905/doudou2009.jpg">
            <a:hlinkClick r:id="rId5"/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580719" y="5349321"/>
            <a:ext cx="2205349" cy="150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31572" y="1752600"/>
            <a:ext cx="806663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i="1" dirty="0">
                <a:cs typeface="Arial" panose="020B0604020202020204" pitchFamily="34" charset="0"/>
              </a:rPr>
              <a:t>Organizing committee: </a:t>
            </a:r>
            <a:r>
              <a:rPr lang="en-US" sz="1100" b="1" i="1" dirty="0" smtClean="0">
                <a:cs typeface="Arial" panose="020B0604020202020204" pitchFamily="34" charset="0"/>
              </a:rPr>
              <a:t> De-An </a:t>
            </a:r>
            <a:r>
              <a:rPr lang="en-US" sz="1100" b="1" i="1" dirty="0" err="1" smtClean="0">
                <a:cs typeface="Arial" panose="020B0604020202020204" pitchFamily="34" charset="0"/>
              </a:rPr>
              <a:t>Guo</a:t>
            </a:r>
            <a:r>
              <a:rPr lang="fr-FR" sz="1100" b="1" i="1" dirty="0" smtClean="0">
                <a:cs typeface="Arial" panose="020B0604020202020204" pitchFamily="34" charset="0"/>
              </a:rPr>
              <a:t>,</a:t>
            </a:r>
            <a:r>
              <a:rPr lang="fr-FR" sz="1100" b="1" i="1" baseline="0" dirty="0" smtClean="0">
                <a:cs typeface="Arial" panose="020B0604020202020204" pitchFamily="34" charset="0"/>
              </a:rPr>
              <a:t> </a:t>
            </a:r>
            <a:r>
              <a:rPr lang="en-US" sz="1100" b="1" i="1" dirty="0" smtClean="0">
                <a:cs typeface="Arial" panose="020B0604020202020204" pitchFamily="34" charset="0"/>
              </a:rPr>
              <a:t>Rudolf Bauer</a:t>
            </a:r>
            <a:r>
              <a:rPr lang="fr-FR" sz="1100" b="1" i="1" dirty="0" smtClean="0">
                <a:cs typeface="Arial" panose="020B0604020202020204" pitchFamily="34" charset="0"/>
              </a:rPr>
              <a:t>,</a:t>
            </a:r>
            <a:r>
              <a:rPr lang="en-US" sz="1100" b="1" i="1" dirty="0" smtClean="0">
                <a:cs typeface="Arial" panose="020B0604020202020204" pitchFamily="34" charset="0"/>
              </a:rPr>
              <a:t> </a:t>
            </a:r>
            <a:r>
              <a:rPr lang="en-US" sz="1100" b="1" i="1" dirty="0">
                <a:cs typeface="Arial" panose="020B0604020202020204" pitchFamily="34" charset="0"/>
              </a:rPr>
              <a:t>Qihe Xu </a:t>
            </a:r>
            <a:r>
              <a:rPr lang="fr-FR" sz="1100" b="1" i="1" dirty="0" smtClean="0">
                <a:cs typeface="Arial" panose="020B0604020202020204" pitchFamily="34" charset="0"/>
              </a:rPr>
              <a:t>, Peter</a:t>
            </a:r>
            <a:r>
              <a:rPr lang="fr-FR" sz="1100" b="1" i="1" baseline="0" dirty="0" smtClean="0">
                <a:cs typeface="Arial" panose="020B0604020202020204" pitchFamily="34" charset="0"/>
              </a:rPr>
              <a:t> </a:t>
            </a:r>
            <a:r>
              <a:rPr lang="fr-FR" sz="1100" b="1" i="1" baseline="0" dirty="0" err="1" smtClean="0">
                <a:cs typeface="Arial" panose="020B0604020202020204" pitchFamily="34" charset="0"/>
              </a:rPr>
              <a:t>Hylands</a:t>
            </a:r>
            <a:r>
              <a:rPr lang="fr-FR" sz="1100" b="1" i="1" baseline="0" dirty="0" smtClean="0">
                <a:cs typeface="Arial" panose="020B0604020202020204" pitchFamily="34" charset="0"/>
              </a:rPr>
              <a:t>, Tai-Ping Fan, Hai-Xue </a:t>
            </a:r>
            <a:r>
              <a:rPr lang="fr-FR" sz="1100" b="1" i="1" baseline="0" dirty="0" err="1" smtClean="0">
                <a:cs typeface="Arial" panose="020B0604020202020204" pitchFamily="34" charset="0"/>
              </a:rPr>
              <a:t>Kuang</a:t>
            </a:r>
            <a:endParaRPr lang="fr-FR" sz="1100" b="1" i="1" dirty="0" smtClean="0">
              <a:cs typeface="Arial" panose="020B0604020202020204" pitchFamily="34" charset="0"/>
            </a:endParaRPr>
          </a:p>
          <a:p>
            <a:r>
              <a:rPr lang="en-US" sz="1100" b="1" i="1" dirty="0" smtClean="0">
                <a:cs typeface="Arial" panose="020B0604020202020204" pitchFamily="34" charset="0"/>
              </a:rPr>
              <a:t>Local organizing committee: Pierre Duez </a:t>
            </a:r>
            <a:r>
              <a:rPr lang="en-US" sz="1100" b="1" i="1" dirty="0">
                <a:cs typeface="Arial" panose="020B0604020202020204" pitchFamily="34" charset="0"/>
              </a:rPr>
              <a:t>, </a:t>
            </a:r>
            <a:r>
              <a:rPr lang="en-US" sz="1100" b="1" i="1" dirty="0" smtClean="0">
                <a:cs typeface="Arial" panose="020B0604020202020204" pitchFamily="34" charset="0"/>
              </a:rPr>
              <a:t>Blankert Bertrand, Nachtergael Amandine (UMONS), Stévigny Caroline, Bunel Valérian (ULB)</a:t>
            </a:r>
            <a:endParaRPr lang="en-US" sz="1100" b="1" i="1" dirty="0">
              <a:cs typeface="Arial" panose="020B0604020202020204" pitchFamily="34" charset="0"/>
            </a:endParaRPr>
          </a:p>
        </p:txBody>
      </p:sp>
      <p:pic>
        <p:nvPicPr>
          <p:cNvPr id="32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572" y="215416"/>
            <a:ext cx="1382578" cy="1382578"/>
          </a:xfrm>
          <a:prstGeom prst="rect">
            <a:avLst/>
          </a:prstGeom>
        </p:spPr>
      </p:pic>
      <p:graphicFrame>
        <p:nvGraphicFramePr>
          <p:cNvPr id="13" name="Diagramme 17"/>
          <p:cNvGraphicFramePr/>
          <p:nvPr>
            <p:extLst>
              <p:ext uri="{D42A27DB-BD31-4B8C-83A1-F6EECF244321}">
                <p14:modId xmlns:p14="http://schemas.microsoft.com/office/powerpoint/2010/main" val="3236642413"/>
              </p:ext>
            </p:extLst>
          </p:nvPr>
        </p:nvGraphicFramePr>
        <p:xfrm>
          <a:off x="1906235" y="135504"/>
          <a:ext cx="6093530" cy="1540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2" name="Espace réservé du contenu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3570492"/>
              </p:ext>
            </p:extLst>
          </p:nvPr>
        </p:nvGraphicFramePr>
        <p:xfrm>
          <a:off x="974692" y="2057400"/>
          <a:ext cx="7618467" cy="2461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076" y="215416"/>
            <a:ext cx="1410459" cy="14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637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on">
  <a:themeElements>
    <a:clrScheme name="salon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salon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alo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Salon</Template>
  <TotalTime>27</TotalTime>
  <Words>274</Words>
  <Application>Microsoft Office PowerPoint</Application>
  <PresentationFormat>A4 Paper (210x297 mm)</PresentationFormat>
  <Paragraphs>19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salon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4rth Annual Meeting of GP-TCM Research Association July 2015, Mons, Belgium</dc:title>
  <dc:creator>Amandine</dc:creator>
  <cp:lastModifiedBy>Amandine</cp:lastModifiedBy>
  <cp:revision>40</cp:revision>
  <dcterms:created xsi:type="dcterms:W3CDTF">2006-08-16T00:00:00Z</dcterms:created>
  <dcterms:modified xsi:type="dcterms:W3CDTF">2014-07-07T12:33:15Z</dcterms:modified>
</cp:coreProperties>
</file>